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1" r:id="rId1"/>
  </p:sldMasterIdLst>
  <p:notesMasterIdLst>
    <p:notesMasterId r:id="rId12"/>
  </p:notesMasterIdLst>
  <p:sldIdLst>
    <p:sldId id="256" r:id="rId2"/>
    <p:sldId id="257" r:id="rId3"/>
    <p:sldId id="258" r:id="rId4"/>
    <p:sldId id="267" r:id="rId5"/>
    <p:sldId id="260" r:id="rId6"/>
    <p:sldId id="261"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80420" autoAdjust="0"/>
  </p:normalViewPr>
  <p:slideViewPr>
    <p:cSldViewPr snapToGrid="0">
      <p:cViewPr varScale="1">
        <p:scale>
          <a:sx n="59" d="100"/>
          <a:sy n="59" d="100"/>
        </p:scale>
        <p:origin x="117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31505C-3019-4F75-B2B7-59AE5D75C43A}"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A47C6598-05FF-420B-AED5-5C197D8C0238}">
      <dgm:prSet custT="1"/>
      <dgm:spPr/>
      <dgm:t>
        <a:bodyPr/>
        <a:lstStyle/>
        <a:p>
          <a:r>
            <a:rPr lang="en-US" sz="2000" dirty="0">
              <a:latin typeface="Times New Roman" panose="02020603050405020304" pitchFamily="18" charset="0"/>
              <a:cs typeface="Times New Roman" panose="02020603050405020304" pitchFamily="18" charset="0"/>
            </a:rPr>
            <a:t>Watson’s caring theory reinforces autonomy, compassion, dignity, and ethical decision-making in person-centered care.</a:t>
          </a:r>
        </a:p>
      </dgm:t>
    </dgm:pt>
    <dgm:pt modelId="{C3DAD25D-68C6-482E-9325-CAC883C41A73}" type="parTrans" cxnId="{A55E85E6-7E32-47DC-B4CC-7D9EF08D1C96}">
      <dgm:prSet/>
      <dgm:spPr/>
      <dgm:t>
        <a:bodyPr/>
        <a:lstStyle/>
        <a:p>
          <a:endParaRPr lang="en-US"/>
        </a:p>
      </dgm:t>
    </dgm:pt>
    <dgm:pt modelId="{65382D7E-F5C8-4479-9D2F-EFB1963FD573}" type="sibTrans" cxnId="{A55E85E6-7E32-47DC-B4CC-7D9EF08D1C96}">
      <dgm:prSet/>
      <dgm:spPr/>
      <dgm:t>
        <a:bodyPr/>
        <a:lstStyle/>
        <a:p>
          <a:endParaRPr lang="en-US"/>
        </a:p>
      </dgm:t>
    </dgm:pt>
    <dgm:pt modelId="{EBF49FBD-9099-4621-A6DF-07E14CF2C348}">
      <dgm:prSet custT="1"/>
      <dgm:spPr/>
      <dgm:t>
        <a:bodyPr/>
        <a:lstStyle/>
        <a:p>
          <a:r>
            <a:rPr lang="en-US" sz="2000" dirty="0">
              <a:latin typeface="Times New Roman" panose="02020603050405020304" pitchFamily="18" charset="0"/>
              <a:cs typeface="Times New Roman" panose="02020603050405020304" pitchFamily="18" charset="0"/>
            </a:rPr>
            <a:t>Promotes trust, shared decision-making, collaboration, and patient empowerment.</a:t>
          </a:r>
        </a:p>
      </dgm:t>
    </dgm:pt>
    <dgm:pt modelId="{C4F8AF90-FAD2-4C8A-90C2-005207F1248D}" type="parTrans" cxnId="{B0663693-36F0-4216-A9BB-A1E86A93F1FD}">
      <dgm:prSet/>
      <dgm:spPr/>
      <dgm:t>
        <a:bodyPr/>
        <a:lstStyle/>
        <a:p>
          <a:endParaRPr lang="en-US"/>
        </a:p>
      </dgm:t>
    </dgm:pt>
    <dgm:pt modelId="{98E61B2F-796F-43F1-9BFE-380DE81E851D}" type="sibTrans" cxnId="{B0663693-36F0-4216-A9BB-A1E86A93F1FD}">
      <dgm:prSet/>
      <dgm:spPr/>
      <dgm:t>
        <a:bodyPr/>
        <a:lstStyle/>
        <a:p>
          <a:endParaRPr lang="en-US"/>
        </a:p>
      </dgm:t>
    </dgm:pt>
    <dgm:pt modelId="{ED4F41F9-04DD-4260-9FF2-7351B81EEF4F}">
      <dgm:prSet custT="1"/>
      <dgm:spPr/>
      <dgm:t>
        <a:bodyPr/>
        <a:lstStyle/>
        <a:p>
          <a:r>
            <a:rPr lang="en-US" sz="2000" dirty="0">
              <a:latin typeface="Times New Roman" panose="02020603050405020304" pitchFamily="18" charset="0"/>
              <a:cs typeface="Times New Roman" panose="02020603050405020304" pitchFamily="18" charset="0"/>
            </a:rPr>
            <a:t>Improves satisfaction, adherence, readmissions, self-management, and overall patient outcomes.</a:t>
          </a:r>
        </a:p>
      </dgm:t>
    </dgm:pt>
    <dgm:pt modelId="{C987F2C2-5ABD-4D99-B4B7-AFACB2E75E1E}" type="parTrans" cxnId="{FB1E7A4E-767C-47BF-915C-DAD9594D21EB}">
      <dgm:prSet/>
      <dgm:spPr/>
      <dgm:t>
        <a:bodyPr/>
        <a:lstStyle/>
        <a:p>
          <a:endParaRPr lang="en-US"/>
        </a:p>
      </dgm:t>
    </dgm:pt>
    <dgm:pt modelId="{C5B0A174-CF5F-4063-A213-09D6DA0A21AF}" type="sibTrans" cxnId="{FB1E7A4E-767C-47BF-915C-DAD9594D21EB}">
      <dgm:prSet/>
      <dgm:spPr/>
      <dgm:t>
        <a:bodyPr/>
        <a:lstStyle/>
        <a:p>
          <a:endParaRPr lang="en-US"/>
        </a:p>
      </dgm:t>
    </dgm:pt>
    <dgm:pt modelId="{184B697B-9E35-442B-8F83-D59EF188AE68}" type="pres">
      <dgm:prSet presAssocID="{7431505C-3019-4F75-B2B7-59AE5D75C43A}" presName="linear" presStyleCnt="0">
        <dgm:presLayoutVars>
          <dgm:dir/>
          <dgm:animLvl val="lvl"/>
          <dgm:resizeHandles val="exact"/>
        </dgm:presLayoutVars>
      </dgm:prSet>
      <dgm:spPr/>
      <dgm:t>
        <a:bodyPr/>
        <a:lstStyle/>
        <a:p>
          <a:endParaRPr lang="en-US"/>
        </a:p>
      </dgm:t>
    </dgm:pt>
    <dgm:pt modelId="{A08D3E7B-ED9A-4281-A0B3-640E2F044C87}" type="pres">
      <dgm:prSet presAssocID="{A47C6598-05FF-420B-AED5-5C197D8C0238}" presName="parentLin" presStyleCnt="0"/>
      <dgm:spPr/>
    </dgm:pt>
    <dgm:pt modelId="{0BF866AC-2F47-44A5-B779-84D15FF9CD8E}" type="pres">
      <dgm:prSet presAssocID="{A47C6598-05FF-420B-AED5-5C197D8C0238}" presName="parentLeftMargin" presStyleLbl="node1" presStyleIdx="0" presStyleCnt="3"/>
      <dgm:spPr/>
      <dgm:t>
        <a:bodyPr/>
        <a:lstStyle/>
        <a:p>
          <a:endParaRPr lang="en-US"/>
        </a:p>
      </dgm:t>
    </dgm:pt>
    <dgm:pt modelId="{14517E9F-2009-4E8B-8477-2E33B6BB31D1}" type="pres">
      <dgm:prSet presAssocID="{A47C6598-05FF-420B-AED5-5C197D8C0238}" presName="parentText" presStyleLbl="node1" presStyleIdx="0" presStyleCnt="3">
        <dgm:presLayoutVars>
          <dgm:chMax val="0"/>
          <dgm:bulletEnabled val="1"/>
        </dgm:presLayoutVars>
      </dgm:prSet>
      <dgm:spPr/>
      <dgm:t>
        <a:bodyPr/>
        <a:lstStyle/>
        <a:p>
          <a:endParaRPr lang="en-US"/>
        </a:p>
      </dgm:t>
    </dgm:pt>
    <dgm:pt modelId="{C69B4E14-2713-45AB-A00C-6AE40B49DF9A}" type="pres">
      <dgm:prSet presAssocID="{A47C6598-05FF-420B-AED5-5C197D8C0238}" presName="negativeSpace" presStyleCnt="0"/>
      <dgm:spPr/>
    </dgm:pt>
    <dgm:pt modelId="{587ECAE1-E9E6-4A70-A023-A7BEA3BA6FD3}" type="pres">
      <dgm:prSet presAssocID="{A47C6598-05FF-420B-AED5-5C197D8C0238}" presName="childText" presStyleLbl="conFgAcc1" presStyleIdx="0" presStyleCnt="3">
        <dgm:presLayoutVars>
          <dgm:bulletEnabled val="1"/>
        </dgm:presLayoutVars>
      </dgm:prSet>
      <dgm:spPr/>
    </dgm:pt>
    <dgm:pt modelId="{D0364ACF-0974-4ED9-A309-0E0B21614A0B}" type="pres">
      <dgm:prSet presAssocID="{65382D7E-F5C8-4479-9D2F-EFB1963FD573}" presName="spaceBetweenRectangles" presStyleCnt="0"/>
      <dgm:spPr/>
    </dgm:pt>
    <dgm:pt modelId="{5936D9F5-0DE9-474F-A161-29445AF0E019}" type="pres">
      <dgm:prSet presAssocID="{EBF49FBD-9099-4621-A6DF-07E14CF2C348}" presName="parentLin" presStyleCnt="0"/>
      <dgm:spPr/>
    </dgm:pt>
    <dgm:pt modelId="{37CBB81D-A00E-461E-9C60-7FEFC9D84D5C}" type="pres">
      <dgm:prSet presAssocID="{EBF49FBD-9099-4621-A6DF-07E14CF2C348}" presName="parentLeftMargin" presStyleLbl="node1" presStyleIdx="0" presStyleCnt="3"/>
      <dgm:spPr/>
      <dgm:t>
        <a:bodyPr/>
        <a:lstStyle/>
        <a:p>
          <a:endParaRPr lang="en-US"/>
        </a:p>
      </dgm:t>
    </dgm:pt>
    <dgm:pt modelId="{2F098EBE-C0D3-4D93-B7BC-D4EC3410DBFF}" type="pres">
      <dgm:prSet presAssocID="{EBF49FBD-9099-4621-A6DF-07E14CF2C348}" presName="parentText" presStyleLbl="node1" presStyleIdx="1" presStyleCnt="3">
        <dgm:presLayoutVars>
          <dgm:chMax val="0"/>
          <dgm:bulletEnabled val="1"/>
        </dgm:presLayoutVars>
      </dgm:prSet>
      <dgm:spPr/>
      <dgm:t>
        <a:bodyPr/>
        <a:lstStyle/>
        <a:p>
          <a:endParaRPr lang="en-US"/>
        </a:p>
      </dgm:t>
    </dgm:pt>
    <dgm:pt modelId="{C3912236-6EA1-4C9B-9888-E1D08AAA557E}" type="pres">
      <dgm:prSet presAssocID="{EBF49FBD-9099-4621-A6DF-07E14CF2C348}" presName="negativeSpace" presStyleCnt="0"/>
      <dgm:spPr/>
    </dgm:pt>
    <dgm:pt modelId="{5880F4DA-0318-4CCB-956B-9E093151ED48}" type="pres">
      <dgm:prSet presAssocID="{EBF49FBD-9099-4621-A6DF-07E14CF2C348}" presName="childText" presStyleLbl="conFgAcc1" presStyleIdx="1" presStyleCnt="3">
        <dgm:presLayoutVars>
          <dgm:bulletEnabled val="1"/>
        </dgm:presLayoutVars>
      </dgm:prSet>
      <dgm:spPr/>
    </dgm:pt>
    <dgm:pt modelId="{4A36D12B-4575-4CB1-8E0E-4B00E08316ED}" type="pres">
      <dgm:prSet presAssocID="{98E61B2F-796F-43F1-9BFE-380DE81E851D}" presName="spaceBetweenRectangles" presStyleCnt="0"/>
      <dgm:spPr/>
    </dgm:pt>
    <dgm:pt modelId="{8CAC8C7C-B1CF-4F6D-A26A-BA820F1FA8F6}" type="pres">
      <dgm:prSet presAssocID="{ED4F41F9-04DD-4260-9FF2-7351B81EEF4F}" presName="parentLin" presStyleCnt="0"/>
      <dgm:spPr/>
    </dgm:pt>
    <dgm:pt modelId="{D453FEA7-AD44-4674-91E9-6ABC66A7708B}" type="pres">
      <dgm:prSet presAssocID="{ED4F41F9-04DD-4260-9FF2-7351B81EEF4F}" presName="parentLeftMargin" presStyleLbl="node1" presStyleIdx="1" presStyleCnt="3"/>
      <dgm:spPr/>
      <dgm:t>
        <a:bodyPr/>
        <a:lstStyle/>
        <a:p>
          <a:endParaRPr lang="en-US"/>
        </a:p>
      </dgm:t>
    </dgm:pt>
    <dgm:pt modelId="{62B96B4A-11C0-471E-9CBD-BDE5DD046D3E}" type="pres">
      <dgm:prSet presAssocID="{ED4F41F9-04DD-4260-9FF2-7351B81EEF4F}" presName="parentText" presStyleLbl="node1" presStyleIdx="2" presStyleCnt="3">
        <dgm:presLayoutVars>
          <dgm:chMax val="0"/>
          <dgm:bulletEnabled val="1"/>
        </dgm:presLayoutVars>
      </dgm:prSet>
      <dgm:spPr/>
      <dgm:t>
        <a:bodyPr/>
        <a:lstStyle/>
        <a:p>
          <a:endParaRPr lang="en-US"/>
        </a:p>
      </dgm:t>
    </dgm:pt>
    <dgm:pt modelId="{4EA92075-9813-40CA-AB23-C0BB7C31EE79}" type="pres">
      <dgm:prSet presAssocID="{ED4F41F9-04DD-4260-9FF2-7351B81EEF4F}" presName="negativeSpace" presStyleCnt="0"/>
      <dgm:spPr/>
    </dgm:pt>
    <dgm:pt modelId="{2BB99A14-1FFD-4BEC-A50F-79A2F83FB3F8}" type="pres">
      <dgm:prSet presAssocID="{ED4F41F9-04DD-4260-9FF2-7351B81EEF4F}" presName="childText" presStyleLbl="conFgAcc1" presStyleIdx="2" presStyleCnt="3">
        <dgm:presLayoutVars>
          <dgm:bulletEnabled val="1"/>
        </dgm:presLayoutVars>
      </dgm:prSet>
      <dgm:spPr/>
    </dgm:pt>
  </dgm:ptLst>
  <dgm:cxnLst>
    <dgm:cxn modelId="{D7E578BB-7846-4788-8614-1A81512ECD5C}" type="presOf" srcId="{EBF49FBD-9099-4621-A6DF-07E14CF2C348}" destId="{2F098EBE-C0D3-4D93-B7BC-D4EC3410DBFF}" srcOrd="1" destOrd="0" presId="urn:microsoft.com/office/officeart/2005/8/layout/list1"/>
    <dgm:cxn modelId="{AE59ADB7-15EE-48D3-8BBF-396DA3B32ED3}" type="presOf" srcId="{A47C6598-05FF-420B-AED5-5C197D8C0238}" destId="{14517E9F-2009-4E8B-8477-2E33B6BB31D1}" srcOrd="1" destOrd="0" presId="urn:microsoft.com/office/officeart/2005/8/layout/list1"/>
    <dgm:cxn modelId="{E25E5DA1-D1C4-46D4-B3C6-FACF82A83E00}" type="presOf" srcId="{7431505C-3019-4F75-B2B7-59AE5D75C43A}" destId="{184B697B-9E35-442B-8F83-D59EF188AE68}" srcOrd="0" destOrd="0" presId="urn:microsoft.com/office/officeart/2005/8/layout/list1"/>
    <dgm:cxn modelId="{A55E85E6-7E32-47DC-B4CC-7D9EF08D1C96}" srcId="{7431505C-3019-4F75-B2B7-59AE5D75C43A}" destId="{A47C6598-05FF-420B-AED5-5C197D8C0238}" srcOrd="0" destOrd="0" parTransId="{C3DAD25D-68C6-482E-9325-CAC883C41A73}" sibTransId="{65382D7E-F5C8-4479-9D2F-EFB1963FD573}"/>
    <dgm:cxn modelId="{059C151B-DBFA-4BCC-858B-C7ADDB9EF980}" type="presOf" srcId="{EBF49FBD-9099-4621-A6DF-07E14CF2C348}" destId="{37CBB81D-A00E-461E-9C60-7FEFC9D84D5C}" srcOrd="0" destOrd="0" presId="urn:microsoft.com/office/officeart/2005/8/layout/list1"/>
    <dgm:cxn modelId="{FB1E7A4E-767C-47BF-915C-DAD9594D21EB}" srcId="{7431505C-3019-4F75-B2B7-59AE5D75C43A}" destId="{ED4F41F9-04DD-4260-9FF2-7351B81EEF4F}" srcOrd="2" destOrd="0" parTransId="{C987F2C2-5ABD-4D99-B4B7-AFACB2E75E1E}" sibTransId="{C5B0A174-CF5F-4063-A213-09D6DA0A21AF}"/>
    <dgm:cxn modelId="{20AD3EB1-5718-49D9-A229-86BCED130BAB}" type="presOf" srcId="{A47C6598-05FF-420B-AED5-5C197D8C0238}" destId="{0BF866AC-2F47-44A5-B779-84D15FF9CD8E}" srcOrd="0" destOrd="0" presId="urn:microsoft.com/office/officeart/2005/8/layout/list1"/>
    <dgm:cxn modelId="{B0663693-36F0-4216-A9BB-A1E86A93F1FD}" srcId="{7431505C-3019-4F75-B2B7-59AE5D75C43A}" destId="{EBF49FBD-9099-4621-A6DF-07E14CF2C348}" srcOrd="1" destOrd="0" parTransId="{C4F8AF90-FAD2-4C8A-90C2-005207F1248D}" sibTransId="{98E61B2F-796F-43F1-9BFE-380DE81E851D}"/>
    <dgm:cxn modelId="{6E19763D-4278-455B-BED1-884FE133E2DF}" type="presOf" srcId="{ED4F41F9-04DD-4260-9FF2-7351B81EEF4F}" destId="{D453FEA7-AD44-4674-91E9-6ABC66A7708B}" srcOrd="0" destOrd="0" presId="urn:microsoft.com/office/officeart/2005/8/layout/list1"/>
    <dgm:cxn modelId="{D1421F2C-240A-4809-BEFE-DC734BDF9CA4}" type="presOf" srcId="{ED4F41F9-04DD-4260-9FF2-7351B81EEF4F}" destId="{62B96B4A-11C0-471E-9CBD-BDE5DD046D3E}" srcOrd="1" destOrd="0" presId="urn:microsoft.com/office/officeart/2005/8/layout/list1"/>
    <dgm:cxn modelId="{07ED7CCA-5328-4849-AF34-5A7CD01F6BE4}" type="presParOf" srcId="{184B697B-9E35-442B-8F83-D59EF188AE68}" destId="{A08D3E7B-ED9A-4281-A0B3-640E2F044C87}" srcOrd="0" destOrd="0" presId="urn:microsoft.com/office/officeart/2005/8/layout/list1"/>
    <dgm:cxn modelId="{F0DE115D-9BD3-47D8-8A15-701E6C1192FD}" type="presParOf" srcId="{A08D3E7B-ED9A-4281-A0B3-640E2F044C87}" destId="{0BF866AC-2F47-44A5-B779-84D15FF9CD8E}" srcOrd="0" destOrd="0" presId="urn:microsoft.com/office/officeart/2005/8/layout/list1"/>
    <dgm:cxn modelId="{9122BC2E-0016-4D1C-ADFE-40771461BBFC}" type="presParOf" srcId="{A08D3E7B-ED9A-4281-A0B3-640E2F044C87}" destId="{14517E9F-2009-4E8B-8477-2E33B6BB31D1}" srcOrd="1" destOrd="0" presId="urn:microsoft.com/office/officeart/2005/8/layout/list1"/>
    <dgm:cxn modelId="{6F4BFD5B-E58E-439F-BEBB-872A7F0C66DD}" type="presParOf" srcId="{184B697B-9E35-442B-8F83-D59EF188AE68}" destId="{C69B4E14-2713-45AB-A00C-6AE40B49DF9A}" srcOrd="1" destOrd="0" presId="urn:microsoft.com/office/officeart/2005/8/layout/list1"/>
    <dgm:cxn modelId="{2AD49E70-BA9A-4131-A89C-7BE3892E1E75}" type="presParOf" srcId="{184B697B-9E35-442B-8F83-D59EF188AE68}" destId="{587ECAE1-E9E6-4A70-A023-A7BEA3BA6FD3}" srcOrd="2" destOrd="0" presId="urn:microsoft.com/office/officeart/2005/8/layout/list1"/>
    <dgm:cxn modelId="{840B479E-3D9A-4DDF-BF35-972327F02073}" type="presParOf" srcId="{184B697B-9E35-442B-8F83-D59EF188AE68}" destId="{D0364ACF-0974-4ED9-A309-0E0B21614A0B}" srcOrd="3" destOrd="0" presId="urn:microsoft.com/office/officeart/2005/8/layout/list1"/>
    <dgm:cxn modelId="{6A82ADBF-E26C-4F69-A225-89A15F50C097}" type="presParOf" srcId="{184B697B-9E35-442B-8F83-D59EF188AE68}" destId="{5936D9F5-0DE9-474F-A161-29445AF0E019}" srcOrd="4" destOrd="0" presId="urn:microsoft.com/office/officeart/2005/8/layout/list1"/>
    <dgm:cxn modelId="{04725EED-6A8E-42AC-8882-A05C2CD27A00}" type="presParOf" srcId="{5936D9F5-0DE9-474F-A161-29445AF0E019}" destId="{37CBB81D-A00E-461E-9C60-7FEFC9D84D5C}" srcOrd="0" destOrd="0" presId="urn:microsoft.com/office/officeart/2005/8/layout/list1"/>
    <dgm:cxn modelId="{5F442688-69C3-476D-81DF-B0B947E02D02}" type="presParOf" srcId="{5936D9F5-0DE9-474F-A161-29445AF0E019}" destId="{2F098EBE-C0D3-4D93-B7BC-D4EC3410DBFF}" srcOrd="1" destOrd="0" presId="urn:microsoft.com/office/officeart/2005/8/layout/list1"/>
    <dgm:cxn modelId="{66DED07B-824F-476A-8D49-4959BAFF1236}" type="presParOf" srcId="{184B697B-9E35-442B-8F83-D59EF188AE68}" destId="{C3912236-6EA1-4C9B-9888-E1D08AAA557E}" srcOrd="5" destOrd="0" presId="urn:microsoft.com/office/officeart/2005/8/layout/list1"/>
    <dgm:cxn modelId="{CE724D9E-140F-4B57-8EBD-0862571C83BB}" type="presParOf" srcId="{184B697B-9E35-442B-8F83-D59EF188AE68}" destId="{5880F4DA-0318-4CCB-956B-9E093151ED48}" srcOrd="6" destOrd="0" presId="urn:microsoft.com/office/officeart/2005/8/layout/list1"/>
    <dgm:cxn modelId="{E7BE4FA2-416E-4E4F-A88C-772518E0FFF1}" type="presParOf" srcId="{184B697B-9E35-442B-8F83-D59EF188AE68}" destId="{4A36D12B-4575-4CB1-8E0E-4B00E08316ED}" srcOrd="7" destOrd="0" presId="urn:microsoft.com/office/officeart/2005/8/layout/list1"/>
    <dgm:cxn modelId="{0F296694-8939-4E3C-91F0-F8AC3B42EFCD}" type="presParOf" srcId="{184B697B-9E35-442B-8F83-D59EF188AE68}" destId="{8CAC8C7C-B1CF-4F6D-A26A-BA820F1FA8F6}" srcOrd="8" destOrd="0" presId="urn:microsoft.com/office/officeart/2005/8/layout/list1"/>
    <dgm:cxn modelId="{D4F2DD56-21F3-47F1-9E2D-9C7C09726AB8}" type="presParOf" srcId="{8CAC8C7C-B1CF-4F6D-A26A-BA820F1FA8F6}" destId="{D453FEA7-AD44-4674-91E9-6ABC66A7708B}" srcOrd="0" destOrd="0" presId="urn:microsoft.com/office/officeart/2005/8/layout/list1"/>
    <dgm:cxn modelId="{9FCB6DF1-ED82-47B5-A7BB-30114EA9D99F}" type="presParOf" srcId="{8CAC8C7C-B1CF-4F6D-A26A-BA820F1FA8F6}" destId="{62B96B4A-11C0-471E-9CBD-BDE5DD046D3E}" srcOrd="1" destOrd="0" presId="urn:microsoft.com/office/officeart/2005/8/layout/list1"/>
    <dgm:cxn modelId="{77799C98-D6C2-4820-A4C3-1B504F70706A}" type="presParOf" srcId="{184B697B-9E35-442B-8F83-D59EF188AE68}" destId="{4EA92075-9813-40CA-AB23-C0BB7C31EE79}" srcOrd="9" destOrd="0" presId="urn:microsoft.com/office/officeart/2005/8/layout/list1"/>
    <dgm:cxn modelId="{F3E04E1C-0BFD-446E-8F85-A116097EE410}" type="presParOf" srcId="{184B697B-9E35-442B-8F83-D59EF188AE68}" destId="{2BB99A14-1FFD-4BEC-A50F-79A2F83FB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C9540C-1725-4506-999C-A67C833BE76C}" type="doc">
      <dgm:prSet loTypeId="urn:diagrams.loki3.com/VaryingWidthList" loCatId="list" qsTypeId="urn:microsoft.com/office/officeart/2005/8/quickstyle/simple1" qsCatId="simple" csTypeId="urn:microsoft.com/office/officeart/2005/8/colors/accent1_3" csCatId="accent1" phldr="1"/>
      <dgm:spPr/>
      <dgm:t>
        <a:bodyPr/>
        <a:lstStyle/>
        <a:p>
          <a:endParaRPr lang="en-US"/>
        </a:p>
      </dgm:t>
    </dgm:pt>
    <dgm:pt modelId="{407BB79A-9C5E-41EF-BC97-715FDC87AD0F}">
      <dgm:prSet phldrT="[Text]" custT="1"/>
      <dgm:spPr/>
      <dgm:t>
        <a:bodyPr/>
        <a:lstStyle/>
        <a:p>
          <a:r>
            <a:rPr lang="en-US" sz="2000" dirty="0">
              <a:latin typeface="Times New Roman" panose="02020603050405020304" pitchFamily="18" charset="0"/>
              <a:cs typeface="Times New Roman" panose="02020603050405020304" pitchFamily="18" charset="0"/>
            </a:rPr>
            <a:t>Promotes dignity and moral accountability in care.</a:t>
          </a:r>
        </a:p>
      </dgm:t>
    </dgm:pt>
    <dgm:pt modelId="{D4AA0243-B8D2-465F-B4C1-0980F2489B4F}" type="parTrans" cxnId="{1E1B5EB2-E0EF-4A14-93DA-B940428215A4}">
      <dgm:prSet/>
      <dgm:spPr/>
      <dgm:t>
        <a:bodyPr/>
        <a:lstStyle/>
        <a:p>
          <a:endParaRPr lang="en-US"/>
        </a:p>
      </dgm:t>
    </dgm:pt>
    <dgm:pt modelId="{2B7076E5-A695-4309-9E1B-368B64161CF6}" type="sibTrans" cxnId="{1E1B5EB2-E0EF-4A14-93DA-B940428215A4}">
      <dgm:prSet/>
      <dgm:spPr/>
      <dgm:t>
        <a:bodyPr/>
        <a:lstStyle/>
        <a:p>
          <a:endParaRPr lang="en-US"/>
        </a:p>
      </dgm:t>
    </dgm:pt>
    <dgm:pt modelId="{F99C0869-3646-49A6-B5AD-D95FE1AED724}">
      <dgm:prSet custT="1"/>
      <dgm:spPr/>
      <dgm:t>
        <a:bodyPr/>
        <a:lstStyle/>
        <a:p>
          <a:r>
            <a:rPr lang="en-US" sz="2000" dirty="0">
              <a:latin typeface="Times New Roman" panose="02020603050405020304" pitchFamily="18" charset="0"/>
              <a:cs typeface="Times New Roman" panose="02020603050405020304" pitchFamily="18" charset="0"/>
            </a:rPr>
            <a:t>Supports autonomy through shared decision-making.</a:t>
          </a:r>
        </a:p>
      </dgm:t>
    </dgm:pt>
    <dgm:pt modelId="{52E67294-7531-45C4-9C11-D127DD91C4F2}" type="parTrans" cxnId="{FBCA6B83-C226-4C41-A726-7EC3C45C308A}">
      <dgm:prSet/>
      <dgm:spPr/>
      <dgm:t>
        <a:bodyPr/>
        <a:lstStyle/>
        <a:p>
          <a:endParaRPr lang="en-US"/>
        </a:p>
      </dgm:t>
    </dgm:pt>
    <dgm:pt modelId="{DC3D8A00-E07A-4431-B127-B467498F5AA4}" type="sibTrans" cxnId="{FBCA6B83-C226-4C41-A726-7EC3C45C308A}">
      <dgm:prSet/>
      <dgm:spPr/>
      <dgm:t>
        <a:bodyPr/>
        <a:lstStyle/>
        <a:p>
          <a:endParaRPr lang="en-US"/>
        </a:p>
      </dgm:t>
    </dgm:pt>
    <dgm:pt modelId="{C4D289F6-A928-45A2-9BC2-941C607480F1}">
      <dgm:prSet custT="1"/>
      <dgm:spPr/>
      <dgm:t>
        <a:bodyPr/>
        <a:lstStyle/>
        <a:p>
          <a:r>
            <a:rPr lang="en-US" sz="2000" dirty="0">
              <a:latin typeface="Times New Roman" panose="02020603050405020304" pitchFamily="18" charset="0"/>
              <a:cs typeface="Times New Roman" panose="02020603050405020304" pitchFamily="18" charset="0"/>
            </a:rPr>
            <a:t>Encourages compassionate, holistic practice.</a:t>
          </a:r>
        </a:p>
      </dgm:t>
    </dgm:pt>
    <dgm:pt modelId="{20E22C17-2ABB-4695-91AD-6B5F0C3F13C9}" type="parTrans" cxnId="{10E35F01-E496-4656-99C7-1057D098828B}">
      <dgm:prSet/>
      <dgm:spPr/>
      <dgm:t>
        <a:bodyPr/>
        <a:lstStyle/>
        <a:p>
          <a:endParaRPr lang="en-US"/>
        </a:p>
      </dgm:t>
    </dgm:pt>
    <dgm:pt modelId="{DE81F38D-EAA0-4DE2-9E93-E0D1BB498DA9}" type="sibTrans" cxnId="{10E35F01-E496-4656-99C7-1057D098828B}">
      <dgm:prSet/>
      <dgm:spPr/>
      <dgm:t>
        <a:bodyPr/>
        <a:lstStyle/>
        <a:p>
          <a:endParaRPr lang="en-US"/>
        </a:p>
      </dgm:t>
    </dgm:pt>
    <dgm:pt modelId="{FA4CAF05-D359-4BDB-99A9-87B9347BC617}">
      <dgm:prSet custT="1"/>
      <dgm:spPr/>
      <dgm:t>
        <a:bodyPr/>
        <a:lstStyle/>
        <a:p>
          <a:r>
            <a:rPr lang="en-US" sz="2000" dirty="0">
              <a:latin typeface="Times New Roman" panose="02020603050405020304" pitchFamily="18" charset="0"/>
              <a:cs typeface="Times New Roman" panose="02020603050405020304" pitchFamily="18" charset="0"/>
            </a:rPr>
            <a:t>Ensures equitable and respectful treatment for all</a:t>
          </a:r>
        </a:p>
      </dgm:t>
    </dgm:pt>
    <dgm:pt modelId="{D57875C1-9AF8-4D71-BCDF-6EC056D4DB40}" type="parTrans" cxnId="{06A25FA4-37D9-4481-8337-E7A3E3988C9F}">
      <dgm:prSet/>
      <dgm:spPr/>
      <dgm:t>
        <a:bodyPr/>
        <a:lstStyle/>
        <a:p>
          <a:endParaRPr lang="en-US"/>
        </a:p>
      </dgm:t>
    </dgm:pt>
    <dgm:pt modelId="{B5A1BB96-8D30-4418-B57B-7E3AB19C7C9F}" type="sibTrans" cxnId="{06A25FA4-37D9-4481-8337-E7A3E3988C9F}">
      <dgm:prSet/>
      <dgm:spPr/>
      <dgm:t>
        <a:bodyPr/>
        <a:lstStyle/>
        <a:p>
          <a:endParaRPr lang="en-US"/>
        </a:p>
      </dgm:t>
    </dgm:pt>
    <dgm:pt modelId="{907A9D3B-B025-430A-8E25-AC16443284B8}" type="pres">
      <dgm:prSet presAssocID="{6CC9540C-1725-4506-999C-A67C833BE76C}" presName="Name0" presStyleCnt="0">
        <dgm:presLayoutVars>
          <dgm:resizeHandles/>
        </dgm:presLayoutVars>
      </dgm:prSet>
      <dgm:spPr/>
      <dgm:t>
        <a:bodyPr/>
        <a:lstStyle/>
        <a:p>
          <a:endParaRPr lang="en-US"/>
        </a:p>
      </dgm:t>
    </dgm:pt>
    <dgm:pt modelId="{E17F0B3D-BE4A-4410-BF51-00099DB7BD75}" type="pres">
      <dgm:prSet presAssocID="{407BB79A-9C5E-41EF-BC97-715FDC87AD0F}" presName="text" presStyleLbl="node1" presStyleIdx="0" presStyleCnt="4">
        <dgm:presLayoutVars>
          <dgm:bulletEnabled val="1"/>
        </dgm:presLayoutVars>
      </dgm:prSet>
      <dgm:spPr/>
      <dgm:t>
        <a:bodyPr/>
        <a:lstStyle/>
        <a:p>
          <a:endParaRPr lang="en-US"/>
        </a:p>
      </dgm:t>
    </dgm:pt>
    <dgm:pt modelId="{EE014240-19B7-4B27-A6B6-93839DA7C2A8}" type="pres">
      <dgm:prSet presAssocID="{2B7076E5-A695-4309-9E1B-368B64161CF6}" presName="space" presStyleCnt="0"/>
      <dgm:spPr/>
    </dgm:pt>
    <dgm:pt modelId="{F50DACFC-25DC-45AC-A1E0-66D03A24A2B6}" type="pres">
      <dgm:prSet presAssocID="{F99C0869-3646-49A6-B5AD-D95FE1AED724}" presName="text" presStyleLbl="node1" presStyleIdx="1" presStyleCnt="4">
        <dgm:presLayoutVars>
          <dgm:bulletEnabled val="1"/>
        </dgm:presLayoutVars>
      </dgm:prSet>
      <dgm:spPr/>
      <dgm:t>
        <a:bodyPr/>
        <a:lstStyle/>
        <a:p>
          <a:endParaRPr lang="en-US"/>
        </a:p>
      </dgm:t>
    </dgm:pt>
    <dgm:pt modelId="{8D7E01CD-A28B-4F10-9F22-CABD3B4568E3}" type="pres">
      <dgm:prSet presAssocID="{DC3D8A00-E07A-4431-B127-B467498F5AA4}" presName="space" presStyleCnt="0"/>
      <dgm:spPr/>
    </dgm:pt>
    <dgm:pt modelId="{2EA8DBE6-D17B-41B9-B779-D962BFAFFEF5}" type="pres">
      <dgm:prSet presAssocID="{C4D289F6-A928-45A2-9BC2-941C607480F1}" presName="text" presStyleLbl="node1" presStyleIdx="2" presStyleCnt="4">
        <dgm:presLayoutVars>
          <dgm:bulletEnabled val="1"/>
        </dgm:presLayoutVars>
      </dgm:prSet>
      <dgm:spPr/>
      <dgm:t>
        <a:bodyPr/>
        <a:lstStyle/>
        <a:p>
          <a:endParaRPr lang="en-US"/>
        </a:p>
      </dgm:t>
    </dgm:pt>
    <dgm:pt modelId="{311A49D0-EE5C-495D-B649-402C96FEA8A2}" type="pres">
      <dgm:prSet presAssocID="{DE81F38D-EAA0-4DE2-9E93-E0D1BB498DA9}" presName="space" presStyleCnt="0"/>
      <dgm:spPr/>
    </dgm:pt>
    <dgm:pt modelId="{B6619CB1-8615-4AB7-8239-0DEB1647A779}" type="pres">
      <dgm:prSet presAssocID="{FA4CAF05-D359-4BDB-99A9-87B9347BC617}" presName="text" presStyleLbl="node1" presStyleIdx="3" presStyleCnt="4">
        <dgm:presLayoutVars>
          <dgm:bulletEnabled val="1"/>
        </dgm:presLayoutVars>
      </dgm:prSet>
      <dgm:spPr/>
      <dgm:t>
        <a:bodyPr/>
        <a:lstStyle/>
        <a:p>
          <a:endParaRPr lang="en-US"/>
        </a:p>
      </dgm:t>
    </dgm:pt>
  </dgm:ptLst>
  <dgm:cxnLst>
    <dgm:cxn modelId="{06A25FA4-37D9-4481-8337-E7A3E3988C9F}" srcId="{6CC9540C-1725-4506-999C-A67C833BE76C}" destId="{FA4CAF05-D359-4BDB-99A9-87B9347BC617}" srcOrd="3" destOrd="0" parTransId="{D57875C1-9AF8-4D71-BCDF-6EC056D4DB40}" sibTransId="{B5A1BB96-8D30-4418-B57B-7E3AB19C7C9F}"/>
    <dgm:cxn modelId="{5EBFD546-AAC6-4E34-B164-4C3BC8EB574B}" type="presOf" srcId="{C4D289F6-A928-45A2-9BC2-941C607480F1}" destId="{2EA8DBE6-D17B-41B9-B779-D962BFAFFEF5}" srcOrd="0" destOrd="0" presId="urn:diagrams.loki3.com/VaryingWidthList"/>
    <dgm:cxn modelId="{45418906-1D57-48E8-A9E5-5A8977349086}" type="presOf" srcId="{407BB79A-9C5E-41EF-BC97-715FDC87AD0F}" destId="{E17F0B3D-BE4A-4410-BF51-00099DB7BD75}" srcOrd="0" destOrd="0" presId="urn:diagrams.loki3.com/VaryingWidthList"/>
    <dgm:cxn modelId="{FBCA6B83-C226-4C41-A726-7EC3C45C308A}" srcId="{6CC9540C-1725-4506-999C-A67C833BE76C}" destId="{F99C0869-3646-49A6-B5AD-D95FE1AED724}" srcOrd="1" destOrd="0" parTransId="{52E67294-7531-45C4-9C11-D127DD91C4F2}" sibTransId="{DC3D8A00-E07A-4431-B127-B467498F5AA4}"/>
    <dgm:cxn modelId="{10E35F01-E496-4656-99C7-1057D098828B}" srcId="{6CC9540C-1725-4506-999C-A67C833BE76C}" destId="{C4D289F6-A928-45A2-9BC2-941C607480F1}" srcOrd="2" destOrd="0" parTransId="{20E22C17-2ABB-4695-91AD-6B5F0C3F13C9}" sibTransId="{DE81F38D-EAA0-4DE2-9E93-E0D1BB498DA9}"/>
    <dgm:cxn modelId="{1AB7947B-F285-4C10-88CA-F047FF69A6A1}" type="presOf" srcId="{6CC9540C-1725-4506-999C-A67C833BE76C}" destId="{907A9D3B-B025-430A-8E25-AC16443284B8}" srcOrd="0" destOrd="0" presId="urn:diagrams.loki3.com/VaryingWidthList"/>
    <dgm:cxn modelId="{E916B1D6-6DAA-438C-B316-9DC7EF485F44}" type="presOf" srcId="{FA4CAF05-D359-4BDB-99A9-87B9347BC617}" destId="{B6619CB1-8615-4AB7-8239-0DEB1647A779}" srcOrd="0" destOrd="0" presId="urn:diagrams.loki3.com/VaryingWidthList"/>
    <dgm:cxn modelId="{8AF6DEDD-1DCA-48AA-BAE9-AA0909EE879B}" type="presOf" srcId="{F99C0869-3646-49A6-B5AD-D95FE1AED724}" destId="{F50DACFC-25DC-45AC-A1E0-66D03A24A2B6}" srcOrd="0" destOrd="0" presId="urn:diagrams.loki3.com/VaryingWidthList"/>
    <dgm:cxn modelId="{1E1B5EB2-E0EF-4A14-93DA-B940428215A4}" srcId="{6CC9540C-1725-4506-999C-A67C833BE76C}" destId="{407BB79A-9C5E-41EF-BC97-715FDC87AD0F}" srcOrd="0" destOrd="0" parTransId="{D4AA0243-B8D2-465F-B4C1-0980F2489B4F}" sibTransId="{2B7076E5-A695-4309-9E1B-368B64161CF6}"/>
    <dgm:cxn modelId="{CEBC1E40-33DF-48D9-AF36-87206076801C}" type="presParOf" srcId="{907A9D3B-B025-430A-8E25-AC16443284B8}" destId="{E17F0B3D-BE4A-4410-BF51-00099DB7BD75}" srcOrd="0" destOrd="0" presId="urn:diagrams.loki3.com/VaryingWidthList"/>
    <dgm:cxn modelId="{B13D2185-799A-4F8F-9C1A-E115A5D6989C}" type="presParOf" srcId="{907A9D3B-B025-430A-8E25-AC16443284B8}" destId="{EE014240-19B7-4B27-A6B6-93839DA7C2A8}" srcOrd="1" destOrd="0" presId="urn:diagrams.loki3.com/VaryingWidthList"/>
    <dgm:cxn modelId="{EFA130AC-5E3E-4F69-BBDE-5A1B037777D9}" type="presParOf" srcId="{907A9D3B-B025-430A-8E25-AC16443284B8}" destId="{F50DACFC-25DC-45AC-A1E0-66D03A24A2B6}" srcOrd="2" destOrd="0" presId="urn:diagrams.loki3.com/VaryingWidthList"/>
    <dgm:cxn modelId="{8DB7DBD3-B661-4F7A-A97C-FA803D658BFE}" type="presParOf" srcId="{907A9D3B-B025-430A-8E25-AC16443284B8}" destId="{8D7E01CD-A28B-4F10-9F22-CABD3B4568E3}" srcOrd="3" destOrd="0" presId="urn:diagrams.loki3.com/VaryingWidthList"/>
    <dgm:cxn modelId="{6179847D-041A-4EC3-99C4-A4334D6A9B15}" type="presParOf" srcId="{907A9D3B-B025-430A-8E25-AC16443284B8}" destId="{2EA8DBE6-D17B-41B9-B779-D962BFAFFEF5}" srcOrd="4" destOrd="0" presId="urn:diagrams.loki3.com/VaryingWidthList"/>
    <dgm:cxn modelId="{72929BAB-0124-453D-AECF-2C0657768726}" type="presParOf" srcId="{907A9D3B-B025-430A-8E25-AC16443284B8}" destId="{311A49D0-EE5C-495D-B649-402C96FEA8A2}" srcOrd="5" destOrd="0" presId="urn:diagrams.loki3.com/VaryingWidthList"/>
    <dgm:cxn modelId="{861AF44E-FA18-4135-A1F0-388A0060C825}" type="presParOf" srcId="{907A9D3B-B025-430A-8E25-AC16443284B8}" destId="{B6619CB1-8615-4AB7-8239-0DEB1647A779}" srcOrd="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DA0F58-A5DE-40CA-BC4A-F2EE3D0C68F7}" type="doc">
      <dgm:prSet loTypeId="urn:microsoft.com/office/officeart/2008/layout/VerticalCurvedList" loCatId="list" qsTypeId="urn:microsoft.com/office/officeart/2005/8/quickstyle/simple2" qsCatId="simple" csTypeId="urn:microsoft.com/office/officeart/2005/8/colors/accent1_3" csCatId="accent1" phldr="1"/>
      <dgm:spPr/>
      <dgm:t>
        <a:bodyPr/>
        <a:lstStyle/>
        <a:p>
          <a:endParaRPr lang="en-US"/>
        </a:p>
      </dgm:t>
    </dgm:pt>
    <dgm:pt modelId="{9CCD9C21-41B0-4D12-B2A0-EEDAF105FF4D}">
      <dgm:prSet phldrT="[Text]"/>
      <dgm:spPr/>
      <dgm:t>
        <a:bodyPr/>
        <a:lstStyle/>
        <a:p>
          <a:r>
            <a:rPr lang="en-US">
              <a:latin typeface="Times New Roman" panose="02020603050405020304" pitchFamily="18" charset="0"/>
              <a:cs typeface="Times New Roman" panose="02020603050405020304" pitchFamily="18" charset="0"/>
            </a:rPr>
            <a:t>• Guides holistic, transpersonal, and humanistic person-centered care.</a:t>
          </a:r>
          <a:endParaRPr lang="en-US" dirty="0">
            <a:latin typeface="Times New Roman" panose="02020603050405020304" pitchFamily="18" charset="0"/>
            <a:cs typeface="Times New Roman" panose="02020603050405020304" pitchFamily="18" charset="0"/>
          </a:endParaRPr>
        </a:p>
      </dgm:t>
    </dgm:pt>
    <dgm:pt modelId="{C96818C5-EB6C-4B2E-BBBC-ECF2AC7261E2}" type="parTrans" cxnId="{358FF9E7-7511-43E5-8B05-7155A80F5334}">
      <dgm:prSet/>
      <dgm:spPr/>
      <dgm:t>
        <a:bodyPr/>
        <a:lstStyle/>
        <a:p>
          <a:endParaRPr lang="en-US"/>
        </a:p>
      </dgm:t>
    </dgm:pt>
    <dgm:pt modelId="{29078F6B-DA98-408D-8B70-54C007A47992}" type="sibTrans" cxnId="{358FF9E7-7511-43E5-8B05-7155A80F5334}">
      <dgm:prSet/>
      <dgm:spPr/>
      <dgm:t>
        <a:bodyPr/>
        <a:lstStyle/>
        <a:p>
          <a:endParaRPr lang="en-US"/>
        </a:p>
      </dgm:t>
    </dgm:pt>
    <dgm:pt modelId="{70352B06-5735-4133-AD5A-AF429E44A463}">
      <dgm:prSet/>
      <dgm:spPr/>
      <dgm:t>
        <a:bodyPr/>
        <a:lstStyle/>
        <a:p>
          <a:r>
            <a:rPr lang="en-US">
              <a:latin typeface="Times New Roman" panose="02020603050405020304" pitchFamily="18" charset="0"/>
              <a:cs typeface="Times New Roman" panose="02020603050405020304" pitchFamily="18" charset="0"/>
            </a:rPr>
            <a:t>• Strengthens trust through empathetic relationships and shared decision-making.</a:t>
          </a:r>
        </a:p>
      </dgm:t>
    </dgm:pt>
    <dgm:pt modelId="{29E97F94-8715-4A73-B3BB-8447D37E3227}" type="parTrans" cxnId="{C81D1433-F9B8-4CA6-8D94-693647AC3F33}">
      <dgm:prSet/>
      <dgm:spPr/>
      <dgm:t>
        <a:bodyPr/>
        <a:lstStyle/>
        <a:p>
          <a:endParaRPr lang="en-US"/>
        </a:p>
      </dgm:t>
    </dgm:pt>
    <dgm:pt modelId="{9E9C0D7E-6025-4757-99EC-A27DC4A03D29}" type="sibTrans" cxnId="{C81D1433-F9B8-4CA6-8D94-693647AC3F33}">
      <dgm:prSet/>
      <dgm:spPr/>
      <dgm:t>
        <a:bodyPr/>
        <a:lstStyle/>
        <a:p>
          <a:endParaRPr lang="en-US"/>
        </a:p>
      </dgm:t>
    </dgm:pt>
    <dgm:pt modelId="{5DED1E0C-128A-4F66-84F3-ECA992C8DB4C}">
      <dgm:prSet/>
      <dgm:spPr/>
      <dgm:t>
        <a:bodyPr/>
        <a:lstStyle/>
        <a:p>
          <a:r>
            <a:rPr lang="en-US">
              <a:latin typeface="Times New Roman" panose="02020603050405020304" pitchFamily="18" charset="0"/>
              <a:cs typeface="Times New Roman" panose="02020603050405020304" pitchFamily="18" charset="0"/>
            </a:rPr>
            <a:t>• Promotes collaboration and patient empowerment in goal setting and self-care.</a:t>
          </a:r>
        </a:p>
      </dgm:t>
    </dgm:pt>
    <dgm:pt modelId="{B3AE3761-9D01-4D08-9485-068DBDAB864A}" type="parTrans" cxnId="{CBA46B27-68EF-44EA-B707-F5CF0CC8DA2C}">
      <dgm:prSet/>
      <dgm:spPr/>
      <dgm:t>
        <a:bodyPr/>
        <a:lstStyle/>
        <a:p>
          <a:endParaRPr lang="en-US"/>
        </a:p>
      </dgm:t>
    </dgm:pt>
    <dgm:pt modelId="{D1176C96-B21F-431B-B682-EAC9132D266F}" type="sibTrans" cxnId="{CBA46B27-68EF-44EA-B707-F5CF0CC8DA2C}">
      <dgm:prSet/>
      <dgm:spPr/>
      <dgm:t>
        <a:bodyPr/>
        <a:lstStyle/>
        <a:p>
          <a:endParaRPr lang="en-US"/>
        </a:p>
      </dgm:t>
    </dgm:pt>
    <dgm:pt modelId="{CF554100-532C-420B-BDAE-4AD7FA9CFCCD}">
      <dgm:prSet/>
      <dgm:spPr/>
      <dgm:t>
        <a:bodyPr/>
        <a:lstStyle/>
        <a:p>
          <a:r>
            <a:rPr lang="en-US" dirty="0">
              <a:latin typeface="Times New Roman" panose="02020603050405020304" pitchFamily="18" charset="0"/>
              <a:cs typeface="Times New Roman" panose="02020603050405020304" pitchFamily="18" charset="0"/>
            </a:rPr>
            <a:t>• Improves satisfaction, adherence, readmissions, emotional well-being, and dignity.</a:t>
          </a:r>
        </a:p>
      </dgm:t>
    </dgm:pt>
    <dgm:pt modelId="{587A3D3C-B378-4301-9FF1-BEA78349E4B2}" type="parTrans" cxnId="{0817CEA6-C880-453B-87AC-438F83A3AAD7}">
      <dgm:prSet/>
      <dgm:spPr/>
      <dgm:t>
        <a:bodyPr/>
        <a:lstStyle/>
        <a:p>
          <a:endParaRPr lang="en-US"/>
        </a:p>
      </dgm:t>
    </dgm:pt>
    <dgm:pt modelId="{1A363F96-0BB8-4234-9B76-C8D34D0D7404}" type="sibTrans" cxnId="{0817CEA6-C880-453B-87AC-438F83A3AAD7}">
      <dgm:prSet/>
      <dgm:spPr/>
      <dgm:t>
        <a:bodyPr/>
        <a:lstStyle/>
        <a:p>
          <a:endParaRPr lang="en-US"/>
        </a:p>
      </dgm:t>
    </dgm:pt>
    <dgm:pt modelId="{75FA0499-B263-42F1-B51E-0904F89AE1A4}" type="pres">
      <dgm:prSet presAssocID="{53DA0F58-A5DE-40CA-BC4A-F2EE3D0C68F7}" presName="Name0" presStyleCnt="0">
        <dgm:presLayoutVars>
          <dgm:chMax val="7"/>
          <dgm:chPref val="7"/>
          <dgm:dir/>
        </dgm:presLayoutVars>
      </dgm:prSet>
      <dgm:spPr/>
      <dgm:t>
        <a:bodyPr/>
        <a:lstStyle/>
        <a:p>
          <a:endParaRPr lang="en-US"/>
        </a:p>
      </dgm:t>
    </dgm:pt>
    <dgm:pt modelId="{F9C2D922-A366-4858-B992-2C2D2F90A704}" type="pres">
      <dgm:prSet presAssocID="{53DA0F58-A5DE-40CA-BC4A-F2EE3D0C68F7}" presName="Name1" presStyleCnt="0"/>
      <dgm:spPr/>
    </dgm:pt>
    <dgm:pt modelId="{337CF5BF-3264-444F-996A-E3F665432ABC}" type="pres">
      <dgm:prSet presAssocID="{53DA0F58-A5DE-40CA-BC4A-F2EE3D0C68F7}" presName="cycle" presStyleCnt="0"/>
      <dgm:spPr/>
    </dgm:pt>
    <dgm:pt modelId="{F55A8A9E-DD96-481D-BBCE-DC106963A38B}" type="pres">
      <dgm:prSet presAssocID="{53DA0F58-A5DE-40CA-BC4A-F2EE3D0C68F7}" presName="srcNode" presStyleLbl="node1" presStyleIdx="0" presStyleCnt="4"/>
      <dgm:spPr/>
    </dgm:pt>
    <dgm:pt modelId="{23853261-5CB7-4AAA-8AF3-43CA61B0F100}" type="pres">
      <dgm:prSet presAssocID="{53DA0F58-A5DE-40CA-BC4A-F2EE3D0C68F7}" presName="conn" presStyleLbl="parChTrans1D2" presStyleIdx="0" presStyleCnt="1"/>
      <dgm:spPr/>
      <dgm:t>
        <a:bodyPr/>
        <a:lstStyle/>
        <a:p>
          <a:endParaRPr lang="en-US"/>
        </a:p>
      </dgm:t>
    </dgm:pt>
    <dgm:pt modelId="{C48095C5-9899-4010-B5AC-4703E1975622}" type="pres">
      <dgm:prSet presAssocID="{53DA0F58-A5DE-40CA-BC4A-F2EE3D0C68F7}" presName="extraNode" presStyleLbl="node1" presStyleIdx="0" presStyleCnt="4"/>
      <dgm:spPr/>
    </dgm:pt>
    <dgm:pt modelId="{74D6C880-504E-4A83-971A-0E77D2FC1B28}" type="pres">
      <dgm:prSet presAssocID="{53DA0F58-A5DE-40CA-BC4A-F2EE3D0C68F7}" presName="dstNode" presStyleLbl="node1" presStyleIdx="0" presStyleCnt="4"/>
      <dgm:spPr/>
    </dgm:pt>
    <dgm:pt modelId="{66304F25-A3A7-4C85-AC29-EAE8D1D5A6CE}" type="pres">
      <dgm:prSet presAssocID="{9CCD9C21-41B0-4D12-B2A0-EEDAF105FF4D}" presName="text_1" presStyleLbl="node1" presStyleIdx="0" presStyleCnt="4">
        <dgm:presLayoutVars>
          <dgm:bulletEnabled val="1"/>
        </dgm:presLayoutVars>
      </dgm:prSet>
      <dgm:spPr/>
      <dgm:t>
        <a:bodyPr/>
        <a:lstStyle/>
        <a:p>
          <a:endParaRPr lang="en-US"/>
        </a:p>
      </dgm:t>
    </dgm:pt>
    <dgm:pt modelId="{7F3ABFF5-4417-4A70-B08C-CB644D0478C3}" type="pres">
      <dgm:prSet presAssocID="{9CCD9C21-41B0-4D12-B2A0-EEDAF105FF4D}" presName="accent_1" presStyleCnt="0"/>
      <dgm:spPr/>
    </dgm:pt>
    <dgm:pt modelId="{4CD925AA-9B6F-4C04-A96A-4B078413A7C4}" type="pres">
      <dgm:prSet presAssocID="{9CCD9C21-41B0-4D12-B2A0-EEDAF105FF4D}" presName="accentRepeatNode" presStyleLbl="solidFgAcc1" presStyleIdx="0" presStyleCnt="4"/>
      <dgm:spPr/>
    </dgm:pt>
    <dgm:pt modelId="{E8DB5C61-FEF0-40E6-A711-61BCE6482EE9}" type="pres">
      <dgm:prSet presAssocID="{70352B06-5735-4133-AD5A-AF429E44A463}" presName="text_2" presStyleLbl="node1" presStyleIdx="1" presStyleCnt="4">
        <dgm:presLayoutVars>
          <dgm:bulletEnabled val="1"/>
        </dgm:presLayoutVars>
      </dgm:prSet>
      <dgm:spPr/>
      <dgm:t>
        <a:bodyPr/>
        <a:lstStyle/>
        <a:p>
          <a:endParaRPr lang="en-US"/>
        </a:p>
      </dgm:t>
    </dgm:pt>
    <dgm:pt modelId="{57204916-5B3D-4470-8728-3A338769CD0C}" type="pres">
      <dgm:prSet presAssocID="{70352B06-5735-4133-AD5A-AF429E44A463}" presName="accent_2" presStyleCnt="0"/>
      <dgm:spPr/>
    </dgm:pt>
    <dgm:pt modelId="{C351D4B0-13D2-4AFF-9AE0-384FFD5AE4F7}" type="pres">
      <dgm:prSet presAssocID="{70352B06-5735-4133-AD5A-AF429E44A463}" presName="accentRepeatNode" presStyleLbl="solidFgAcc1" presStyleIdx="1" presStyleCnt="4"/>
      <dgm:spPr/>
    </dgm:pt>
    <dgm:pt modelId="{B57C0EE6-237F-4881-87C9-1BB1FE56D69A}" type="pres">
      <dgm:prSet presAssocID="{5DED1E0C-128A-4F66-84F3-ECA992C8DB4C}" presName="text_3" presStyleLbl="node1" presStyleIdx="2" presStyleCnt="4">
        <dgm:presLayoutVars>
          <dgm:bulletEnabled val="1"/>
        </dgm:presLayoutVars>
      </dgm:prSet>
      <dgm:spPr/>
      <dgm:t>
        <a:bodyPr/>
        <a:lstStyle/>
        <a:p>
          <a:endParaRPr lang="en-US"/>
        </a:p>
      </dgm:t>
    </dgm:pt>
    <dgm:pt modelId="{5DC4E0B9-9791-46FE-B831-7E534D697A50}" type="pres">
      <dgm:prSet presAssocID="{5DED1E0C-128A-4F66-84F3-ECA992C8DB4C}" presName="accent_3" presStyleCnt="0"/>
      <dgm:spPr/>
    </dgm:pt>
    <dgm:pt modelId="{6E170523-DC1E-4ACF-A2F9-C1438313DD82}" type="pres">
      <dgm:prSet presAssocID="{5DED1E0C-128A-4F66-84F3-ECA992C8DB4C}" presName="accentRepeatNode" presStyleLbl="solidFgAcc1" presStyleIdx="2" presStyleCnt="4"/>
      <dgm:spPr/>
    </dgm:pt>
    <dgm:pt modelId="{9C3875D0-8352-44BD-BCA6-D5FC85921B52}" type="pres">
      <dgm:prSet presAssocID="{CF554100-532C-420B-BDAE-4AD7FA9CFCCD}" presName="text_4" presStyleLbl="node1" presStyleIdx="3" presStyleCnt="4">
        <dgm:presLayoutVars>
          <dgm:bulletEnabled val="1"/>
        </dgm:presLayoutVars>
      </dgm:prSet>
      <dgm:spPr/>
      <dgm:t>
        <a:bodyPr/>
        <a:lstStyle/>
        <a:p>
          <a:endParaRPr lang="en-US"/>
        </a:p>
      </dgm:t>
    </dgm:pt>
    <dgm:pt modelId="{54EB4254-8CB8-4536-83A5-77B3A60E7246}" type="pres">
      <dgm:prSet presAssocID="{CF554100-532C-420B-BDAE-4AD7FA9CFCCD}" presName="accent_4" presStyleCnt="0"/>
      <dgm:spPr/>
    </dgm:pt>
    <dgm:pt modelId="{3CF03B00-7A80-4269-8DDA-CA692017A130}" type="pres">
      <dgm:prSet presAssocID="{CF554100-532C-420B-BDAE-4AD7FA9CFCCD}" presName="accentRepeatNode" presStyleLbl="solidFgAcc1" presStyleIdx="3" presStyleCnt="4"/>
      <dgm:spPr/>
    </dgm:pt>
  </dgm:ptLst>
  <dgm:cxnLst>
    <dgm:cxn modelId="{097A9E1D-7849-425B-B282-A1DAF62EFB83}" type="presOf" srcId="{5DED1E0C-128A-4F66-84F3-ECA992C8DB4C}" destId="{B57C0EE6-237F-4881-87C9-1BB1FE56D69A}" srcOrd="0" destOrd="0" presId="urn:microsoft.com/office/officeart/2008/layout/VerticalCurvedList"/>
    <dgm:cxn modelId="{358FF9E7-7511-43E5-8B05-7155A80F5334}" srcId="{53DA0F58-A5DE-40CA-BC4A-F2EE3D0C68F7}" destId="{9CCD9C21-41B0-4D12-B2A0-EEDAF105FF4D}" srcOrd="0" destOrd="0" parTransId="{C96818C5-EB6C-4B2E-BBBC-ECF2AC7261E2}" sibTransId="{29078F6B-DA98-408D-8B70-54C007A47992}"/>
    <dgm:cxn modelId="{6FD3C0E2-9228-470D-B8FA-25D34DD9E45B}" type="presOf" srcId="{53DA0F58-A5DE-40CA-BC4A-F2EE3D0C68F7}" destId="{75FA0499-B263-42F1-B51E-0904F89AE1A4}" srcOrd="0" destOrd="0" presId="urn:microsoft.com/office/officeart/2008/layout/VerticalCurvedList"/>
    <dgm:cxn modelId="{74B28C24-2374-4C5F-A2A7-56E091CD7320}" type="presOf" srcId="{CF554100-532C-420B-BDAE-4AD7FA9CFCCD}" destId="{9C3875D0-8352-44BD-BCA6-D5FC85921B52}" srcOrd="0" destOrd="0" presId="urn:microsoft.com/office/officeart/2008/layout/VerticalCurvedList"/>
    <dgm:cxn modelId="{925CB843-5041-4FD9-B98F-AC206F6CEF77}" type="presOf" srcId="{29078F6B-DA98-408D-8B70-54C007A47992}" destId="{23853261-5CB7-4AAA-8AF3-43CA61B0F100}" srcOrd="0" destOrd="0" presId="urn:microsoft.com/office/officeart/2008/layout/VerticalCurvedList"/>
    <dgm:cxn modelId="{37A50FD6-57C2-4840-915D-191B6500DF33}" type="presOf" srcId="{70352B06-5735-4133-AD5A-AF429E44A463}" destId="{E8DB5C61-FEF0-40E6-A711-61BCE6482EE9}" srcOrd="0" destOrd="0" presId="urn:microsoft.com/office/officeart/2008/layout/VerticalCurvedList"/>
    <dgm:cxn modelId="{CBA46B27-68EF-44EA-B707-F5CF0CC8DA2C}" srcId="{53DA0F58-A5DE-40CA-BC4A-F2EE3D0C68F7}" destId="{5DED1E0C-128A-4F66-84F3-ECA992C8DB4C}" srcOrd="2" destOrd="0" parTransId="{B3AE3761-9D01-4D08-9485-068DBDAB864A}" sibTransId="{D1176C96-B21F-431B-B682-EAC9132D266F}"/>
    <dgm:cxn modelId="{C81D1433-F9B8-4CA6-8D94-693647AC3F33}" srcId="{53DA0F58-A5DE-40CA-BC4A-F2EE3D0C68F7}" destId="{70352B06-5735-4133-AD5A-AF429E44A463}" srcOrd="1" destOrd="0" parTransId="{29E97F94-8715-4A73-B3BB-8447D37E3227}" sibTransId="{9E9C0D7E-6025-4757-99EC-A27DC4A03D29}"/>
    <dgm:cxn modelId="{8A3B6621-6494-4D78-87BD-6E0E5FD6B43A}" type="presOf" srcId="{9CCD9C21-41B0-4D12-B2A0-EEDAF105FF4D}" destId="{66304F25-A3A7-4C85-AC29-EAE8D1D5A6CE}" srcOrd="0" destOrd="0" presId="urn:microsoft.com/office/officeart/2008/layout/VerticalCurvedList"/>
    <dgm:cxn modelId="{0817CEA6-C880-453B-87AC-438F83A3AAD7}" srcId="{53DA0F58-A5DE-40CA-BC4A-F2EE3D0C68F7}" destId="{CF554100-532C-420B-BDAE-4AD7FA9CFCCD}" srcOrd="3" destOrd="0" parTransId="{587A3D3C-B378-4301-9FF1-BEA78349E4B2}" sibTransId="{1A363F96-0BB8-4234-9B76-C8D34D0D7404}"/>
    <dgm:cxn modelId="{A9B917DA-36D5-460C-9CE6-D211356859D3}" type="presParOf" srcId="{75FA0499-B263-42F1-B51E-0904F89AE1A4}" destId="{F9C2D922-A366-4858-B992-2C2D2F90A704}" srcOrd="0" destOrd="0" presId="urn:microsoft.com/office/officeart/2008/layout/VerticalCurvedList"/>
    <dgm:cxn modelId="{6D6A505F-946A-44C8-AFB8-F72B16A8B068}" type="presParOf" srcId="{F9C2D922-A366-4858-B992-2C2D2F90A704}" destId="{337CF5BF-3264-444F-996A-E3F665432ABC}" srcOrd="0" destOrd="0" presId="urn:microsoft.com/office/officeart/2008/layout/VerticalCurvedList"/>
    <dgm:cxn modelId="{810A709C-8CC7-47DC-B35D-8AD065E7368B}" type="presParOf" srcId="{337CF5BF-3264-444F-996A-E3F665432ABC}" destId="{F55A8A9E-DD96-481D-BBCE-DC106963A38B}" srcOrd="0" destOrd="0" presId="urn:microsoft.com/office/officeart/2008/layout/VerticalCurvedList"/>
    <dgm:cxn modelId="{8C3BE946-058F-4C79-8F49-DB58F46DCF3A}" type="presParOf" srcId="{337CF5BF-3264-444F-996A-E3F665432ABC}" destId="{23853261-5CB7-4AAA-8AF3-43CA61B0F100}" srcOrd="1" destOrd="0" presId="urn:microsoft.com/office/officeart/2008/layout/VerticalCurvedList"/>
    <dgm:cxn modelId="{A885998C-0877-4855-906D-53ED93CFF054}" type="presParOf" srcId="{337CF5BF-3264-444F-996A-E3F665432ABC}" destId="{C48095C5-9899-4010-B5AC-4703E1975622}" srcOrd="2" destOrd="0" presId="urn:microsoft.com/office/officeart/2008/layout/VerticalCurvedList"/>
    <dgm:cxn modelId="{6746D16B-32CE-48FF-9D56-CA59AB3461CB}" type="presParOf" srcId="{337CF5BF-3264-444F-996A-E3F665432ABC}" destId="{74D6C880-504E-4A83-971A-0E77D2FC1B28}" srcOrd="3" destOrd="0" presId="urn:microsoft.com/office/officeart/2008/layout/VerticalCurvedList"/>
    <dgm:cxn modelId="{91EE73AD-CBA9-4B16-8339-55284FB86325}" type="presParOf" srcId="{F9C2D922-A366-4858-B992-2C2D2F90A704}" destId="{66304F25-A3A7-4C85-AC29-EAE8D1D5A6CE}" srcOrd="1" destOrd="0" presId="urn:microsoft.com/office/officeart/2008/layout/VerticalCurvedList"/>
    <dgm:cxn modelId="{82065AEC-C1E9-4CF0-8CC3-F950154E25D3}" type="presParOf" srcId="{F9C2D922-A366-4858-B992-2C2D2F90A704}" destId="{7F3ABFF5-4417-4A70-B08C-CB644D0478C3}" srcOrd="2" destOrd="0" presId="urn:microsoft.com/office/officeart/2008/layout/VerticalCurvedList"/>
    <dgm:cxn modelId="{B7001429-A635-4570-9284-83DA2A9736F5}" type="presParOf" srcId="{7F3ABFF5-4417-4A70-B08C-CB644D0478C3}" destId="{4CD925AA-9B6F-4C04-A96A-4B078413A7C4}" srcOrd="0" destOrd="0" presId="urn:microsoft.com/office/officeart/2008/layout/VerticalCurvedList"/>
    <dgm:cxn modelId="{2C992412-C7FE-49ED-B402-EA4C042BA9E6}" type="presParOf" srcId="{F9C2D922-A366-4858-B992-2C2D2F90A704}" destId="{E8DB5C61-FEF0-40E6-A711-61BCE6482EE9}" srcOrd="3" destOrd="0" presId="urn:microsoft.com/office/officeart/2008/layout/VerticalCurvedList"/>
    <dgm:cxn modelId="{92BE4A13-357A-4027-B070-A63FFDD18DF6}" type="presParOf" srcId="{F9C2D922-A366-4858-B992-2C2D2F90A704}" destId="{57204916-5B3D-4470-8728-3A338769CD0C}" srcOrd="4" destOrd="0" presId="urn:microsoft.com/office/officeart/2008/layout/VerticalCurvedList"/>
    <dgm:cxn modelId="{AF8A8109-2271-49C6-BB5B-C35246608F9A}" type="presParOf" srcId="{57204916-5B3D-4470-8728-3A338769CD0C}" destId="{C351D4B0-13D2-4AFF-9AE0-384FFD5AE4F7}" srcOrd="0" destOrd="0" presId="urn:microsoft.com/office/officeart/2008/layout/VerticalCurvedList"/>
    <dgm:cxn modelId="{717F73F7-94E1-488B-BE78-B7CAF094D70F}" type="presParOf" srcId="{F9C2D922-A366-4858-B992-2C2D2F90A704}" destId="{B57C0EE6-237F-4881-87C9-1BB1FE56D69A}" srcOrd="5" destOrd="0" presId="urn:microsoft.com/office/officeart/2008/layout/VerticalCurvedList"/>
    <dgm:cxn modelId="{65425E00-55AB-470C-8ECA-D970B8467C21}" type="presParOf" srcId="{F9C2D922-A366-4858-B992-2C2D2F90A704}" destId="{5DC4E0B9-9791-46FE-B831-7E534D697A50}" srcOrd="6" destOrd="0" presId="urn:microsoft.com/office/officeart/2008/layout/VerticalCurvedList"/>
    <dgm:cxn modelId="{094C7534-8FD7-4F28-B7CF-E02E660762E1}" type="presParOf" srcId="{5DC4E0B9-9791-46FE-B831-7E534D697A50}" destId="{6E170523-DC1E-4ACF-A2F9-C1438313DD82}" srcOrd="0" destOrd="0" presId="urn:microsoft.com/office/officeart/2008/layout/VerticalCurvedList"/>
    <dgm:cxn modelId="{BB071057-B086-488C-8FF6-836D4CCE0ECA}" type="presParOf" srcId="{F9C2D922-A366-4858-B992-2C2D2F90A704}" destId="{9C3875D0-8352-44BD-BCA6-D5FC85921B52}" srcOrd="7" destOrd="0" presId="urn:microsoft.com/office/officeart/2008/layout/VerticalCurvedList"/>
    <dgm:cxn modelId="{150C131B-1940-4AE4-BD7C-A78EE195D518}" type="presParOf" srcId="{F9C2D922-A366-4858-B992-2C2D2F90A704}" destId="{54EB4254-8CB8-4536-83A5-77B3A60E7246}" srcOrd="8" destOrd="0" presId="urn:microsoft.com/office/officeart/2008/layout/VerticalCurvedList"/>
    <dgm:cxn modelId="{4EBCF3AE-2DC3-40B5-BEAA-0F6B34E9E7BF}" type="presParOf" srcId="{54EB4254-8CB8-4536-83A5-77B3A60E7246}" destId="{3CF03B00-7A80-4269-8DDA-CA692017A13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5BB188-82A4-4892-A1FE-61AC931F11BA}" type="doc">
      <dgm:prSet loTypeId="urn:microsoft.com/office/officeart/2005/8/layout/process4" loCatId="list" qsTypeId="urn:microsoft.com/office/officeart/2005/8/quickstyle/simple1" qsCatId="simple" csTypeId="urn:microsoft.com/office/officeart/2005/8/colors/accent1_3" csCatId="accent1" phldr="1"/>
      <dgm:spPr/>
      <dgm:t>
        <a:bodyPr/>
        <a:lstStyle/>
        <a:p>
          <a:endParaRPr lang="en-US"/>
        </a:p>
      </dgm:t>
    </dgm:pt>
    <dgm:pt modelId="{85690D82-1514-4D7A-A874-662238D5C501}">
      <dgm:prSet custT="1"/>
      <dgm:spPr/>
      <dgm:t>
        <a:bodyPr/>
        <a:lstStyle/>
        <a:p>
          <a:pPr>
            <a:lnSpc>
              <a:spcPct val="100000"/>
            </a:lnSpc>
          </a:pPr>
          <a:r>
            <a:rPr lang="en-US" sz="2000" dirty="0">
              <a:latin typeface="Times New Roman" panose="02020603050405020304" pitchFamily="18" charset="0"/>
              <a:cs typeface="Times New Roman" panose="02020603050405020304" pitchFamily="18" charset="0"/>
            </a:rPr>
            <a:t>Implements an interdisciplinary person-centered collaborative care model with patients as active team members.</a:t>
          </a:r>
        </a:p>
      </dgm:t>
    </dgm:pt>
    <dgm:pt modelId="{9BFCE589-19D4-4CB7-881D-EFA54D208874}" type="parTrans" cxnId="{FF4D5FF7-99F2-42C8-8732-710CE9012D92}">
      <dgm:prSet/>
      <dgm:spPr/>
      <dgm:t>
        <a:bodyPr/>
        <a:lstStyle/>
        <a:p>
          <a:endParaRPr lang="en-US"/>
        </a:p>
      </dgm:t>
    </dgm:pt>
    <dgm:pt modelId="{4B28C960-4C5E-4AE8-9C1C-D09802F25AEF}" type="sibTrans" cxnId="{FF4D5FF7-99F2-42C8-8732-710CE9012D92}">
      <dgm:prSet/>
      <dgm:spPr/>
      <dgm:t>
        <a:bodyPr/>
        <a:lstStyle/>
        <a:p>
          <a:endParaRPr lang="en-US"/>
        </a:p>
      </dgm:t>
    </dgm:pt>
    <dgm:pt modelId="{98DD2255-3D36-4450-9028-1E70D5661A08}">
      <dgm:prSet custT="1"/>
      <dgm:spPr/>
      <dgm:t>
        <a:bodyPr/>
        <a:lstStyle/>
        <a:p>
          <a:r>
            <a:rPr lang="en-US" sz="2000" dirty="0">
              <a:latin typeface="Times New Roman" panose="02020603050405020304" pitchFamily="18" charset="0"/>
              <a:cs typeface="Times New Roman" panose="02020603050405020304" pitchFamily="18" charset="0"/>
            </a:rPr>
            <a:t>Integrates ethical decision-making using autonomy, beneficence, </a:t>
          </a:r>
          <a:r>
            <a:rPr lang="en-US" sz="2000" dirty="0" err="1">
              <a:latin typeface="Times New Roman" panose="02020603050405020304" pitchFamily="18" charset="0"/>
              <a:cs typeface="Times New Roman" panose="02020603050405020304" pitchFamily="18" charset="0"/>
            </a:rPr>
            <a:t>nonmaleficence</a:t>
          </a:r>
          <a:r>
            <a:rPr lang="en-US" sz="2000" dirty="0">
              <a:latin typeface="Times New Roman" panose="02020603050405020304" pitchFamily="18" charset="0"/>
              <a:cs typeface="Times New Roman" panose="02020603050405020304" pitchFamily="18" charset="0"/>
            </a:rPr>
            <a:t>, and justice.</a:t>
          </a:r>
        </a:p>
      </dgm:t>
    </dgm:pt>
    <dgm:pt modelId="{B85EFBB3-D031-4ECD-9060-BEB84400E503}" type="parTrans" cxnId="{477C3C12-B0D4-4BCC-AED8-65AFE19A6E6F}">
      <dgm:prSet/>
      <dgm:spPr/>
      <dgm:t>
        <a:bodyPr/>
        <a:lstStyle/>
        <a:p>
          <a:endParaRPr lang="en-US"/>
        </a:p>
      </dgm:t>
    </dgm:pt>
    <dgm:pt modelId="{52B7798A-CD91-40D4-ADEF-BC594410BA48}" type="sibTrans" cxnId="{477C3C12-B0D4-4BCC-AED8-65AFE19A6E6F}">
      <dgm:prSet/>
      <dgm:spPr/>
      <dgm:t>
        <a:bodyPr/>
        <a:lstStyle/>
        <a:p>
          <a:endParaRPr lang="en-US"/>
        </a:p>
      </dgm:t>
    </dgm:pt>
    <dgm:pt modelId="{133ABD53-211A-4FB7-B62F-DF59D1E0EE3B}">
      <dgm:prSet custT="1"/>
      <dgm:spPr/>
      <dgm:t>
        <a:bodyPr/>
        <a:lstStyle/>
        <a:p>
          <a:r>
            <a:rPr lang="en-US" sz="2000" dirty="0">
              <a:latin typeface="Times New Roman" panose="02020603050405020304" pitchFamily="18" charset="0"/>
              <a:cs typeface="Times New Roman" panose="02020603050405020304" pitchFamily="18" charset="0"/>
            </a:rPr>
            <a:t>Includes staff training in reflective practice, communication, and cultural humility.</a:t>
          </a:r>
        </a:p>
      </dgm:t>
    </dgm:pt>
    <dgm:pt modelId="{DF8E5D19-D8A0-4F7D-B397-9A68127460B4}" type="parTrans" cxnId="{46BC7F41-9FE1-4B4F-9E3B-9F1327B6EC38}">
      <dgm:prSet/>
      <dgm:spPr/>
      <dgm:t>
        <a:bodyPr/>
        <a:lstStyle/>
        <a:p>
          <a:endParaRPr lang="en-US"/>
        </a:p>
      </dgm:t>
    </dgm:pt>
    <dgm:pt modelId="{CEC97670-35DD-45E9-81DB-E11483D9FC98}" type="sibTrans" cxnId="{46BC7F41-9FE1-4B4F-9E3B-9F1327B6EC38}">
      <dgm:prSet/>
      <dgm:spPr/>
      <dgm:t>
        <a:bodyPr/>
        <a:lstStyle/>
        <a:p>
          <a:endParaRPr lang="en-US"/>
        </a:p>
      </dgm:t>
    </dgm:pt>
    <dgm:pt modelId="{CD22EC01-77DE-43D8-A533-AE12ED78B72A}">
      <dgm:prSet custT="1"/>
      <dgm:spPr/>
      <dgm:t>
        <a:bodyPr/>
        <a:lstStyle/>
        <a:p>
          <a:r>
            <a:rPr lang="en-US" sz="2000" dirty="0">
              <a:latin typeface="Times New Roman" panose="02020603050405020304" pitchFamily="18" charset="0"/>
              <a:cs typeface="Times New Roman" panose="02020603050405020304" pitchFamily="18" charset="0"/>
            </a:rPr>
            <a:t>Improves satisfaction, adherence, readmissions, engagement, dignity, and self-management outcomes.</a:t>
          </a:r>
        </a:p>
      </dgm:t>
    </dgm:pt>
    <dgm:pt modelId="{ABCD8A4D-28A8-4173-8724-27254AC20419}" type="parTrans" cxnId="{E7BD4164-4240-45D5-A4B8-954474D1AB46}">
      <dgm:prSet/>
      <dgm:spPr/>
      <dgm:t>
        <a:bodyPr/>
        <a:lstStyle/>
        <a:p>
          <a:endParaRPr lang="en-US"/>
        </a:p>
      </dgm:t>
    </dgm:pt>
    <dgm:pt modelId="{937B226E-53C5-42E1-B129-AFBF9F6C7582}" type="sibTrans" cxnId="{E7BD4164-4240-45D5-A4B8-954474D1AB46}">
      <dgm:prSet/>
      <dgm:spPr/>
      <dgm:t>
        <a:bodyPr/>
        <a:lstStyle/>
        <a:p>
          <a:endParaRPr lang="en-US"/>
        </a:p>
      </dgm:t>
    </dgm:pt>
    <dgm:pt modelId="{B9DE18E6-4CE2-4343-A708-5DEC2A99E4EB}" type="pres">
      <dgm:prSet presAssocID="{2E5BB188-82A4-4892-A1FE-61AC931F11BA}" presName="Name0" presStyleCnt="0">
        <dgm:presLayoutVars>
          <dgm:dir/>
          <dgm:animLvl val="lvl"/>
          <dgm:resizeHandles val="exact"/>
        </dgm:presLayoutVars>
      </dgm:prSet>
      <dgm:spPr/>
      <dgm:t>
        <a:bodyPr/>
        <a:lstStyle/>
        <a:p>
          <a:endParaRPr lang="en-US"/>
        </a:p>
      </dgm:t>
    </dgm:pt>
    <dgm:pt modelId="{D2BAB688-4D49-46E4-9F34-07DA19213255}" type="pres">
      <dgm:prSet presAssocID="{CD22EC01-77DE-43D8-A533-AE12ED78B72A}" presName="boxAndChildren" presStyleCnt="0"/>
      <dgm:spPr/>
    </dgm:pt>
    <dgm:pt modelId="{D15A1E85-F0D7-4127-B512-A8D78242C038}" type="pres">
      <dgm:prSet presAssocID="{CD22EC01-77DE-43D8-A533-AE12ED78B72A}" presName="parentTextBox" presStyleLbl="node1" presStyleIdx="0" presStyleCnt="4"/>
      <dgm:spPr/>
      <dgm:t>
        <a:bodyPr/>
        <a:lstStyle/>
        <a:p>
          <a:endParaRPr lang="en-US"/>
        </a:p>
      </dgm:t>
    </dgm:pt>
    <dgm:pt modelId="{C5396EAD-C833-46EF-895B-3A3159D63B4D}" type="pres">
      <dgm:prSet presAssocID="{CEC97670-35DD-45E9-81DB-E11483D9FC98}" presName="sp" presStyleCnt="0"/>
      <dgm:spPr/>
    </dgm:pt>
    <dgm:pt modelId="{0D895BE0-F380-4712-84FB-7FEE5FB1B4D6}" type="pres">
      <dgm:prSet presAssocID="{133ABD53-211A-4FB7-B62F-DF59D1E0EE3B}" presName="arrowAndChildren" presStyleCnt="0"/>
      <dgm:spPr/>
    </dgm:pt>
    <dgm:pt modelId="{3CB18471-14D2-43EA-A92E-003DABA361A6}" type="pres">
      <dgm:prSet presAssocID="{133ABD53-211A-4FB7-B62F-DF59D1E0EE3B}" presName="parentTextArrow" presStyleLbl="node1" presStyleIdx="1" presStyleCnt="4"/>
      <dgm:spPr/>
      <dgm:t>
        <a:bodyPr/>
        <a:lstStyle/>
        <a:p>
          <a:endParaRPr lang="en-US"/>
        </a:p>
      </dgm:t>
    </dgm:pt>
    <dgm:pt modelId="{17386B7E-ED0B-4745-A1C9-541B257315CF}" type="pres">
      <dgm:prSet presAssocID="{52B7798A-CD91-40D4-ADEF-BC594410BA48}" presName="sp" presStyleCnt="0"/>
      <dgm:spPr/>
    </dgm:pt>
    <dgm:pt modelId="{8B60FE07-4EEB-4AB2-A8AB-848D43FAFF22}" type="pres">
      <dgm:prSet presAssocID="{98DD2255-3D36-4450-9028-1E70D5661A08}" presName="arrowAndChildren" presStyleCnt="0"/>
      <dgm:spPr/>
    </dgm:pt>
    <dgm:pt modelId="{CF7DD0F5-923C-4ED5-AD9D-F64B5CC22622}" type="pres">
      <dgm:prSet presAssocID="{98DD2255-3D36-4450-9028-1E70D5661A08}" presName="parentTextArrow" presStyleLbl="node1" presStyleIdx="2" presStyleCnt="4"/>
      <dgm:spPr/>
      <dgm:t>
        <a:bodyPr/>
        <a:lstStyle/>
        <a:p>
          <a:endParaRPr lang="en-US"/>
        </a:p>
      </dgm:t>
    </dgm:pt>
    <dgm:pt modelId="{5CBB3D6C-4D4C-4DA8-80F6-2A1B00F02B9C}" type="pres">
      <dgm:prSet presAssocID="{4B28C960-4C5E-4AE8-9C1C-D09802F25AEF}" presName="sp" presStyleCnt="0"/>
      <dgm:spPr/>
    </dgm:pt>
    <dgm:pt modelId="{7D40928A-5C02-4295-9D15-3305AA894DFD}" type="pres">
      <dgm:prSet presAssocID="{85690D82-1514-4D7A-A874-662238D5C501}" presName="arrowAndChildren" presStyleCnt="0"/>
      <dgm:spPr/>
    </dgm:pt>
    <dgm:pt modelId="{1F3A057F-3D59-4AAF-A114-DA82E4F37EE6}" type="pres">
      <dgm:prSet presAssocID="{85690D82-1514-4D7A-A874-662238D5C501}" presName="parentTextArrow" presStyleLbl="node1" presStyleIdx="3" presStyleCnt="4"/>
      <dgm:spPr/>
      <dgm:t>
        <a:bodyPr/>
        <a:lstStyle/>
        <a:p>
          <a:endParaRPr lang="en-US"/>
        </a:p>
      </dgm:t>
    </dgm:pt>
  </dgm:ptLst>
  <dgm:cxnLst>
    <dgm:cxn modelId="{FF4D5FF7-99F2-42C8-8732-710CE9012D92}" srcId="{2E5BB188-82A4-4892-A1FE-61AC931F11BA}" destId="{85690D82-1514-4D7A-A874-662238D5C501}" srcOrd="0" destOrd="0" parTransId="{9BFCE589-19D4-4CB7-881D-EFA54D208874}" sibTransId="{4B28C960-4C5E-4AE8-9C1C-D09802F25AEF}"/>
    <dgm:cxn modelId="{46BC7F41-9FE1-4B4F-9E3B-9F1327B6EC38}" srcId="{2E5BB188-82A4-4892-A1FE-61AC931F11BA}" destId="{133ABD53-211A-4FB7-B62F-DF59D1E0EE3B}" srcOrd="2" destOrd="0" parTransId="{DF8E5D19-D8A0-4F7D-B397-9A68127460B4}" sibTransId="{CEC97670-35DD-45E9-81DB-E11483D9FC98}"/>
    <dgm:cxn modelId="{A38D4A87-575E-4C7F-B492-711D1EED9DF1}" type="presOf" srcId="{85690D82-1514-4D7A-A874-662238D5C501}" destId="{1F3A057F-3D59-4AAF-A114-DA82E4F37EE6}" srcOrd="0" destOrd="0" presId="urn:microsoft.com/office/officeart/2005/8/layout/process4"/>
    <dgm:cxn modelId="{A4E5FC49-3DD1-4015-B6CD-CF717969182F}" type="presOf" srcId="{133ABD53-211A-4FB7-B62F-DF59D1E0EE3B}" destId="{3CB18471-14D2-43EA-A92E-003DABA361A6}" srcOrd="0" destOrd="0" presId="urn:microsoft.com/office/officeart/2005/8/layout/process4"/>
    <dgm:cxn modelId="{2B3D8667-EE71-45DE-9490-02E75030C5EE}" type="presOf" srcId="{CD22EC01-77DE-43D8-A533-AE12ED78B72A}" destId="{D15A1E85-F0D7-4127-B512-A8D78242C038}" srcOrd="0" destOrd="0" presId="urn:microsoft.com/office/officeart/2005/8/layout/process4"/>
    <dgm:cxn modelId="{09A381BC-1411-43AB-9D28-E724D4C4A389}" type="presOf" srcId="{98DD2255-3D36-4450-9028-1E70D5661A08}" destId="{CF7DD0F5-923C-4ED5-AD9D-F64B5CC22622}" srcOrd="0" destOrd="0" presId="urn:microsoft.com/office/officeart/2005/8/layout/process4"/>
    <dgm:cxn modelId="{E7BD4164-4240-45D5-A4B8-954474D1AB46}" srcId="{2E5BB188-82A4-4892-A1FE-61AC931F11BA}" destId="{CD22EC01-77DE-43D8-A533-AE12ED78B72A}" srcOrd="3" destOrd="0" parTransId="{ABCD8A4D-28A8-4173-8724-27254AC20419}" sibTransId="{937B226E-53C5-42E1-B129-AFBF9F6C7582}"/>
    <dgm:cxn modelId="{D55B27D3-FC80-4823-A27D-9B7317A3DE20}" type="presOf" srcId="{2E5BB188-82A4-4892-A1FE-61AC931F11BA}" destId="{B9DE18E6-4CE2-4343-A708-5DEC2A99E4EB}" srcOrd="0" destOrd="0" presId="urn:microsoft.com/office/officeart/2005/8/layout/process4"/>
    <dgm:cxn modelId="{477C3C12-B0D4-4BCC-AED8-65AFE19A6E6F}" srcId="{2E5BB188-82A4-4892-A1FE-61AC931F11BA}" destId="{98DD2255-3D36-4450-9028-1E70D5661A08}" srcOrd="1" destOrd="0" parTransId="{B85EFBB3-D031-4ECD-9060-BEB84400E503}" sibTransId="{52B7798A-CD91-40D4-ADEF-BC594410BA48}"/>
    <dgm:cxn modelId="{F92B7CAE-7355-4B18-A77A-B44F4FDF1AEC}" type="presParOf" srcId="{B9DE18E6-4CE2-4343-A708-5DEC2A99E4EB}" destId="{D2BAB688-4D49-46E4-9F34-07DA19213255}" srcOrd="0" destOrd="0" presId="urn:microsoft.com/office/officeart/2005/8/layout/process4"/>
    <dgm:cxn modelId="{4FA3CB8A-1561-491F-986A-FEEB34B7331D}" type="presParOf" srcId="{D2BAB688-4D49-46E4-9F34-07DA19213255}" destId="{D15A1E85-F0D7-4127-B512-A8D78242C038}" srcOrd="0" destOrd="0" presId="urn:microsoft.com/office/officeart/2005/8/layout/process4"/>
    <dgm:cxn modelId="{2693EEF0-297F-47D0-A0E2-6AB0D97659EB}" type="presParOf" srcId="{B9DE18E6-4CE2-4343-A708-5DEC2A99E4EB}" destId="{C5396EAD-C833-46EF-895B-3A3159D63B4D}" srcOrd="1" destOrd="0" presId="urn:microsoft.com/office/officeart/2005/8/layout/process4"/>
    <dgm:cxn modelId="{0310E937-9DB7-4E2A-9E6D-1DBD202716DC}" type="presParOf" srcId="{B9DE18E6-4CE2-4343-A708-5DEC2A99E4EB}" destId="{0D895BE0-F380-4712-84FB-7FEE5FB1B4D6}" srcOrd="2" destOrd="0" presId="urn:microsoft.com/office/officeart/2005/8/layout/process4"/>
    <dgm:cxn modelId="{4A24EA63-2FE4-4E18-9768-7853A42CE4E0}" type="presParOf" srcId="{0D895BE0-F380-4712-84FB-7FEE5FB1B4D6}" destId="{3CB18471-14D2-43EA-A92E-003DABA361A6}" srcOrd="0" destOrd="0" presId="urn:microsoft.com/office/officeart/2005/8/layout/process4"/>
    <dgm:cxn modelId="{26323E67-BE24-4432-B003-57249E347650}" type="presParOf" srcId="{B9DE18E6-4CE2-4343-A708-5DEC2A99E4EB}" destId="{17386B7E-ED0B-4745-A1C9-541B257315CF}" srcOrd="3" destOrd="0" presId="urn:microsoft.com/office/officeart/2005/8/layout/process4"/>
    <dgm:cxn modelId="{52F08CF3-EAFB-4EFF-87AF-C3A4083C1F75}" type="presParOf" srcId="{B9DE18E6-4CE2-4343-A708-5DEC2A99E4EB}" destId="{8B60FE07-4EEB-4AB2-A8AB-848D43FAFF22}" srcOrd="4" destOrd="0" presId="urn:microsoft.com/office/officeart/2005/8/layout/process4"/>
    <dgm:cxn modelId="{19E41B99-0994-4276-BD11-77773823ED6D}" type="presParOf" srcId="{8B60FE07-4EEB-4AB2-A8AB-848D43FAFF22}" destId="{CF7DD0F5-923C-4ED5-AD9D-F64B5CC22622}" srcOrd="0" destOrd="0" presId="urn:microsoft.com/office/officeart/2005/8/layout/process4"/>
    <dgm:cxn modelId="{EE2A12FD-AE67-4796-86E3-88FCFF2B9295}" type="presParOf" srcId="{B9DE18E6-4CE2-4343-A708-5DEC2A99E4EB}" destId="{5CBB3D6C-4D4C-4DA8-80F6-2A1B00F02B9C}" srcOrd="5" destOrd="0" presId="urn:microsoft.com/office/officeart/2005/8/layout/process4"/>
    <dgm:cxn modelId="{74C415DA-C885-42F0-A7B1-9CEDE886F56A}" type="presParOf" srcId="{B9DE18E6-4CE2-4343-A708-5DEC2A99E4EB}" destId="{7D40928A-5C02-4295-9D15-3305AA894DFD}" srcOrd="6" destOrd="0" presId="urn:microsoft.com/office/officeart/2005/8/layout/process4"/>
    <dgm:cxn modelId="{97556E6A-07DA-4C38-80AD-E4EE29266915}" type="presParOf" srcId="{7D40928A-5C02-4295-9D15-3305AA894DFD}" destId="{1F3A057F-3D59-4AAF-A114-DA82E4F37EE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0A51CF-376F-4432-A96E-7115611A6E75}"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45989D73-8776-4A6F-9142-F69677480B12}">
      <dgm:prSet phldrT="[Text]" custT="1"/>
      <dgm:spPr/>
      <dgm:t>
        <a:bodyPr/>
        <a:lstStyle/>
        <a:p>
          <a:r>
            <a:rPr lang="en-US" sz="2000" dirty="0">
              <a:latin typeface="Times New Roman" panose="02020603050405020304" pitchFamily="18" charset="0"/>
              <a:cs typeface="Times New Roman" panose="02020603050405020304" pitchFamily="18" charset="0"/>
            </a:rPr>
            <a:t>Grounded in Watson’s theory emphasizing holistic, transpersonal, and dignity-centered care.</a:t>
          </a:r>
        </a:p>
      </dgm:t>
    </dgm:pt>
    <dgm:pt modelId="{88A8A759-8A91-4A40-9346-73F02EC1619A}" type="parTrans" cxnId="{0F377240-75B8-4428-A1D3-8DDC4FD59C76}">
      <dgm:prSet/>
      <dgm:spPr/>
      <dgm:t>
        <a:bodyPr/>
        <a:lstStyle/>
        <a:p>
          <a:endParaRPr lang="en-US"/>
        </a:p>
      </dgm:t>
    </dgm:pt>
    <dgm:pt modelId="{9647BF28-4895-4838-97D2-1F7847E9C82C}" type="sibTrans" cxnId="{0F377240-75B8-4428-A1D3-8DDC4FD59C76}">
      <dgm:prSet/>
      <dgm:spPr/>
      <dgm:t>
        <a:bodyPr/>
        <a:lstStyle/>
        <a:p>
          <a:endParaRPr lang="en-US"/>
        </a:p>
      </dgm:t>
    </dgm:pt>
    <dgm:pt modelId="{38579FC3-BF3B-44DB-9D73-38212E75D236}">
      <dgm:prSet custT="1"/>
      <dgm:spPr/>
      <dgm:t>
        <a:bodyPr/>
        <a:lstStyle/>
        <a:p>
          <a:r>
            <a:rPr lang="en-US" sz="2000" dirty="0">
              <a:latin typeface="Times New Roman" panose="02020603050405020304" pitchFamily="18" charset="0"/>
              <a:cs typeface="Times New Roman" panose="02020603050405020304" pitchFamily="18" charset="0"/>
            </a:rPr>
            <a:t>Trains staff in caring science, ethical decision-making, and reflective practice.</a:t>
          </a:r>
        </a:p>
      </dgm:t>
    </dgm:pt>
    <dgm:pt modelId="{AD6C7CD5-5EC7-4B36-B827-18E20B473EDE}" type="parTrans" cxnId="{14EBB4C2-7016-4193-BA90-26F5B8C60FED}">
      <dgm:prSet/>
      <dgm:spPr/>
      <dgm:t>
        <a:bodyPr/>
        <a:lstStyle/>
        <a:p>
          <a:endParaRPr lang="en-US"/>
        </a:p>
      </dgm:t>
    </dgm:pt>
    <dgm:pt modelId="{85FC9AB3-986B-4EE0-93CE-73F820F2B7F7}" type="sibTrans" cxnId="{14EBB4C2-7016-4193-BA90-26F5B8C60FED}">
      <dgm:prSet/>
      <dgm:spPr/>
      <dgm:t>
        <a:bodyPr/>
        <a:lstStyle/>
        <a:p>
          <a:endParaRPr lang="en-US"/>
        </a:p>
      </dgm:t>
    </dgm:pt>
    <dgm:pt modelId="{B0D6EF36-EE0C-4A8C-8703-CC8EBBF76EAA}">
      <dgm:prSet custT="1"/>
      <dgm:spPr/>
      <dgm:t>
        <a:bodyPr/>
        <a:lstStyle/>
        <a:p>
          <a:r>
            <a:rPr lang="en-US" sz="2000" dirty="0">
              <a:latin typeface="Times New Roman" panose="02020603050405020304" pitchFamily="18" charset="0"/>
              <a:cs typeface="Times New Roman" panose="02020603050405020304" pitchFamily="18" charset="0"/>
            </a:rPr>
            <a:t>Engages patients as active partners in shared decision-making and self-management.</a:t>
          </a:r>
        </a:p>
      </dgm:t>
    </dgm:pt>
    <dgm:pt modelId="{416BB5FD-DB35-4604-BB5D-150AD6370CE0}" type="parTrans" cxnId="{9072DE18-B5AE-4666-A346-4AFC525BA5F5}">
      <dgm:prSet/>
      <dgm:spPr/>
      <dgm:t>
        <a:bodyPr/>
        <a:lstStyle/>
        <a:p>
          <a:endParaRPr lang="en-US"/>
        </a:p>
      </dgm:t>
    </dgm:pt>
    <dgm:pt modelId="{930A3528-D266-4619-ACA9-C62E23C01894}" type="sibTrans" cxnId="{9072DE18-B5AE-4666-A346-4AFC525BA5F5}">
      <dgm:prSet/>
      <dgm:spPr/>
      <dgm:t>
        <a:bodyPr/>
        <a:lstStyle/>
        <a:p>
          <a:endParaRPr lang="en-US"/>
        </a:p>
      </dgm:t>
    </dgm:pt>
    <dgm:pt modelId="{0C102E7F-ED91-4B11-BE82-BFADF27E4DAE}">
      <dgm:prSet custT="1"/>
      <dgm:spPr/>
      <dgm:t>
        <a:bodyPr/>
        <a:lstStyle/>
        <a:p>
          <a:r>
            <a:rPr lang="en-US" sz="2000" dirty="0">
              <a:latin typeface="Times New Roman" panose="02020603050405020304" pitchFamily="18" charset="0"/>
              <a:cs typeface="Times New Roman" panose="02020603050405020304" pitchFamily="18" charset="0"/>
            </a:rPr>
            <a:t>Strengthens collaboration, compassion, ethical practice, and improved patient outcomes.</a:t>
          </a:r>
        </a:p>
      </dgm:t>
    </dgm:pt>
    <dgm:pt modelId="{FA5AF665-9E7F-4575-A973-064E7849AE3E}" type="parTrans" cxnId="{4DEEA723-C7CB-4DD9-ADA9-2DD6471BAFEA}">
      <dgm:prSet/>
      <dgm:spPr/>
      <dgm:t>
        <a:bodyPr/>
        <a:lstStyle/>
        <a:p>
          <a:endParaRPr lang="en-US"/>
        </a:p>
      </dgm:t>
    </dgm:pt>
    <dgm:pt modelId="{00C4EEA4-EF7B-481F-936F-EB69F93A5257}" type="sibTrans" cxnId="{4DEEA723-C7CB-4DD9-ADA9-2DD6471BAFEA}">
      <dgm:prSet/>
      <dgm:spPr/>
      <dgm:t>
        <a:bodyPr/>
        <a:lstStyle/>
        <a:p>
          <a:endParaRPr lang="en-US"/>
        </a:p>
      </dgm:t>
    </dgm:pt>
    <dgm:pt modelId="{F82972CF-A8D9-498C-819E-B476A087E4D7}" type="pres">
      <dgm:prSet presAssocID="{2B0A51CF-376F-4432-A96E-7115611A6E75}" presName="diagram" presStyleCnt="0">
        <dgm:presLayoutVars>
          <dgm:dir/>
          <dgm:resizeHandles val="exact"/>
        </dgm:presLayoutVars>
      </dgm:prSet>
      <dgm:spPr/>
      <dgm:t>
        <a:bodyPr/>
        <a:lstStyle/>
        <a:p>
          <a:endParaRPr lang="en-US"/>
        </a:p>
      </dgm:t>
    </dgm:pt>
    <dgm:pt modelId="{7020D99F-A163-4006-8A6A-9A01F27D4440}" type="pres">
      <dgm:prSet presAssocID="{45989D73-8776-4A6F-9142-F69677480B12}" presName="node" presStyleLbl="node1" presStyleIdx="0" presStyleCnt="4">
        <dgm:presLayoutVars>
          <dgm:bulletEnabled val="1"/>
        </dgm:presLayoutVars>
      </dgm:prSet>
      <dgm:spPr/>
      <dgm:t>
        <a:bodyPr/>
        <a:lstStyle/>
        <a:p>
          <a:endParaRPr lang="en-US"/>
        </a:p>
      </dgm:t>
    </dgm:pt>
    <dgm:pt modelId="{550879CC-7B3B-48BD-8F1A-28189EB407D4}" type="pres">
      <dgm:prSet presAssocID="{9647BF28-4895-4838-97D2-1F7847E9C82C}" presName="sibTrans" presStyleCnt="0"/>
      <dgm:spPr/>
    </dgm:pt>
    <dgm:pt modelId="{AF4DB8DA-34F9-4533-B63B-3057CE2C7709}" type="pres">
      <dgm:prSet presAssocID="{38579FC3-BF3B-44DB-9D73-38212E75D236}" presName="node" presStyleLbl="node1" presStyleIdx="1" presStyleCnt="4">
        <dgm:presLayoutVars>
          <dgm:bulletEnabled val="1"/>
        </dgm:presLayoutVars>
      </dgm:prSet>
      <dgm:spPr/>
      <dgm:t>
        <a:bodyPr/>
        <a:lstStyle/>
        <a:p>
          <a:endParaRPr lang="en-US"/>
        </a:p>
      </dgm:t>
    </dgm:pt>
    <dgm:pt modelId="{20094F6E-2E42-4BEC-83FD-AE3FFAE71A08}" type="pres">
      <dgm:prSet presAssocID="{85FC9AB3-986B-4EE0-93CE-73F820F2B7F7}" presName="sibTrans" presStyleCnt="0"/>
      <dgm:spPr/>
    </dgm:pt>
    <dgm:pt modelId="{0153D7DC-3ABA-48B0-BBA0-BCDC97956C1F}" type="pres">
      <dgm:prSet presAssocID="{B0D6EF36-EE0C-4A8C-8703-CC8EBBF76EAA}" presName="node" presStyleLbl="node1" presStyleIdx="2" presStyleCnt="4">
        <dgm:presLayoutVars>
          <dgm:bulletEnabled val="1"/>
        </dgm:presLayoutVars>
      </dgm:prSet>
      <dgm:spPr/>
      <dgm:t>
        <a:bodyPr/>
        <a:lstStyle/>
        <a:p>
          <a:endParaRPr lang="en-US"/>
        </a:p>
      </dgm:t>
    </dgm:pt>
    <dgm:pt modelId="{E92E885A-BED2-489D-958E-2AEDFD251320}" type="pres">
      <dgm:prSet presAssocID="{930A3528-D266-4619-ACA9-C62E23C01894}" presName="sibTrans" presStyleCnt="0"/>
      <dgm:spPr/>
    </dgm:pt>
    <dgm:pt modelId="{DB4723E6-0E90-4F29-BC5E-D934B72460DA}" type="pres">
      <dgm:prSet presAssocID="{0C102E7F-ED91-4B11-BE82-BFADF27E4DAE}" presName="node" presStyleLbl="node1" presStyleIdx="3" presStyleCnt="4">
        <dgm:presLayoutVars>
          <dgm:bulletEnabled val="1"/>
        </dgm:presLayoutVars>
      </dgm:prSet>
      <dgm:spPr/>
      <dgm:t>
        <a:bodyPr/>
        <a:lstStyle/>
        <a:p>
          <a:endParaRPr lang="en-US"/>
        </a:p>
      </dgm:t>
    </dgm:pt>
  </dgm:ptLst>
  <dgm:cxnLst>
    <dgm:cxn modelId="{4AA27053-B7B4-4110-97A3-2504FF4C4570}" type="presOf" srcId="{2B0A51CF-376F-4432-A96E-7115611A6E75}" destId="{F82972CF-A8D9-498C-819E-B476A087E4D7}" srcOrd="0" destOrd="0" presId="urn:microsoft.com/office/officeart/2005/8/layout/default"/>
    <dgm:cxn modelId="{9072DE18-B5AE-4666-A346-4AFC525BA5F5}" srcId="{2B0A51CF-376F-4432-A96E-7115611A6E75}" destId="{B0D6EF36-EE0C-4A8C-8703-CC8EBBF76EAA}" srcOrd="2" destOrd="0" parTransId="{416BB5FD-DB35-4604-BB5D-150AD6370CE0}" sibTransId="{930A3528-D266-4619-ACA9-C62E23C01894}"/>
    <dgm:cxn modelId="{14EBB4C2-7016-4193-BA90-26F5B8C60FED}" srcId="{2B0A51CF-376F-4432-A96E-7115611A6E75}" destId="{38579FC3-BF3B-44DB-9D73-38212E75D236}" srcOrd="1" destOrd="0" parTransId="{AD6C7CD5-5EC7-4B36-B827-18E20B473EDE}" sibTransId="{85FC9AB3-986B-4EE0-93CE-73F820F2B7F7}"/>
    <dgm:cxn modelId="{2E57B132-7146-4F65-A421-87E4AAB3D43B}" type="presOf" srcId="{45989D73-8776-4A6F-9142-F69677480B12}" destId="{7020D99F-A163-4006-8A6A-9A01F27D4440}" srcOrd="0" destOrd="0" presId="urn:microsoft.com/office/officeart/2005/8/layout/default"/>
    <dgm:cxn modelId="{0F377240-75B8-4428-A1D3-8DDC4FD59C76}" srcId="{2B0A51CF-376F-4432-A96E-7115611A6E75}" destId="{45989D73-8776-4A6F-9142-F69677480B12}" srcOrd="0" destOrd="0" parTransId="{88A8A759-8A91-4A40-9346-73F02EC1619A}" sibTransId="{9647BF28-4895-4838-97D2-1F7847E9C82C}"/>
    <dgm:cxn modelId="{927EE31C-AB0B-4050-98E3-3B53E2A57496}" type="presOf" srcId="{0C102E7F-ED91-4B11-BE82-BFADF27E4DAE}" destId="{DB4723E6-0E90-4F29-BC5E-D934B72460DA}" srcOrd="0" destOrd="0" presId="urn:microsoft.com/office/officeart/2005/8/layout/default"/>
    <dgm:cxn modelId="{80A81B5A-4DBB-4D87-83E5-E7AC6E5785FE}" type="presOf" srcId="{B0D6EF36-EE0C-4A8C-8703-CC8EBBF76EAA}" destId="{0153D7DC-3ABA-48B0-BBA0-BCDC97956C1F}" srcOrd="0" destOrd="0" presId="urn:microsoft.com/office/officeart/2005/8/layout/default"/>
    <dgm:cxn modelId="{4DEEA723-C7CB-4DD9-ADA9-2DD6471BAFEA}" srcId="{2B0A51CF-376F-4432-A96E-7115611A6E75}" destId="{0C102E7F-ED91-4B11-BE82-BFADF27E4DAE}" srcOrd="3" destOrd="0" parTransId="{FA5AF665-9E7F-4575-A973-064E7849AE3E}" sibTransId="{00C4EEA4-EF7B-481F-936F-EB69F93A5257}"/>
    <dgm:cxn modelId="{F0370D2F-61D0-4220-B8DF-FC96CC5E9DA2}" type="presOf" srcId="{38579FC3-BF3B-44DB-9D73-38212E75D236}" destId="{AF4DB8DA-34F9-4533-B63B-3057CE2C7709}" srcOrd="0" destOrd="0" presId="urn:microsoft.com/office/officeart/2005/8/layout/default"/>
    <dgm:cxn modelId="{8BE8A544-0782-411D-9924-E1D27BF1C7ED}" type="presParOf" srcId="{F82972CF-A8D9-498C-819E-B476A087E4D7}" destId="{7020D99F-A163-4006-8A6A-9A01F27D4440}" srcOrd="0" destOrd="0" presId="urn:microsoft.com/office/officeart/2005/8/layout/default"/>
    <dgm:cxn modelId="{18CA0EFB-A1C0-4827-8843-C82B455046E2}" type="presParOf" srcId="{F82972CF-A8D9-498C-819E-B476A087E4D7}" destId="{550879CC-7B3B-48BD-8F1A-28189EB407D4}" srcOrd="1" destOrd="0" presId="urn:microsoft.com/office/officeart/2005/8/layout/default"/>
    <dgm:cxn modelId="{52DB454C-96A6-47CD-9894-615D7D31F605}" type="presParOf" srcId="{F82972CF-A8D9-498C-819E-B476A087E4D7}" destId="{AF4DB8DA-34F9-4533-B63B-3057CE2C7709}" srcOrd="2" destOrd="0" presId="urn:microsoft.com/office/officeart/2005/8/layout/default"/>
    <dgm:cxn modelId="{849812C8-D902-404B-8655-69F7D27E3F61}" type="presParOf" srcId="{F82972CF-A8D9-498C-819E-B476A087E4D7}" destId="{20094F6E-2E42-4BEC-83FD-AE3FFAE71A08}" srcOrd="3" destOrd="0" presId="urn:microsoft.com/office/officeart/2005/8/layout/default"/>
    <dgm:cxn modelId="{C60EB939-F1D3-4320-8DD8-DFDF744D1A23}" type="presParOf" srcId="{F82972CF-A8D9-498C-819E-B476A087E4D7}" destId="{0153D7DC-3ABA-48B0-BBA0-BCDC97956C1F}" srcOrd="4" destOrd="0" presId="urn:microsoft.com/office/officeart/2005/8/layout/default"/>
    <dgm:cxn modelId="{8427CB87-237F-4411-8CCD-1C51D349BB8A}" type="presParOf" srcId="{F82972CF-A8D9-498C-819E-B476A087E4D7}" destId="{E92E885A-BED2-489D-958E-2AEDFD251320}" srcOrd="5" destOrd="0" presId="urn:microsoft.com/office/officeart/2005/8/layout/default"/>
    <dgm:cxn modelId="{BB5D7D1E-3557-4FDE-B7AB-439DF6D52B6A}" type="presParOf" srcId="{F82972CF-A8D9-498C-819E-B476A087E4D7}" destId="{DB4723E6-0E90-4F29-BC5E-D934B72460DA}"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EAE3084-183A-4927-A84F-982067CB8877}" type="doc">
      <dgm:prSet loTypeId="urn:microsoft.com/office/officeart/2005/8/layout/list1" loCatId="list" qsTypeId="urn:microsoft.com/office/officeart/2005/8/quickstyle/simple1" qsCatId="simple" csTypeId="urn:microsoft.com/office/officeart/2005/8/colors/accent1_3" csCatId="accent1" phldr="1"/>
      <dgm:spPr/>
      <dgm:t>
        <a:bodyPr/>
        <a:lstStyle/>
        <a:p>
          <a:endParaRPr lang="en-US"/>
        </a:p>
      </dgm:t>
    </dgm:pt>
    <dgm:pt modelId="{82762D3B-C6A7-46A2-B61C-5448BF7AD017}">
      <dgm:prSet phldrT="[Text]" custT="1"/>
      <dgm:spPr/>
      <dgm:t>
        <a:bodyPr/>
        <a:lstStyle/>
        <a:p>
          <a:r>
            <a:rPr lang="en-US" sz="2000" dirty="0">
              <a:latin typeface="Times New Roman" panose="02020603050405020304" pitchFamily="18" charset="0"/>
              <a:cs typeface="Times New Roman" panose="02020603050405020304" pitchFamily="18" charset="0"/>
            </a:rPr>
            <a:t>Integrates nursing theory and ethics to advance person-centered care.</a:t>
          </a:r>
        </a:p>
      </dgm:t>
    </dgm:pt>
    <dgm:pt modelId="{AC362C79-513C-4775-AC98-94855E354AD8}" type="parTrans" cxnId="{C9560BD4-57E4-4BF4-B14E-F1C4436C0D8C}">
      <dgm:prSet/>
      <dgm:spPr/>
      <dgm:t>
        <a:bodyPr/>
        <a:lstStyle/>
        <a:p>
          <a:endParaRPr lang="en-US"/>
        </a:p>
      </dgm:t>
    </dgm:pt>
    <dgm:pt modelId="{8F3D2956-7A8D-4770-AECA-DEB235949A52}" type="sibTrans" cxnId="{C9560BD4-57E4-4BF4-B14E-F1C4436C0D8C}">
      <dgm:prSet/>
      <dgm:spPr/>
      <dgm:t>
        <a:bodyPr/>
        <a:lstStyle/>
        <a:p>
          <a:endParaRPr lang="en-US"/>
        </a:p>
      </dgm:t>
    </dgm:pt>
    <dgm:pt modelId="{29007162-F1F5-4AE2-88E1-946E04C355AE}">
      <dgm:prSet custT="1"/>
      <dgm:spPr/>
      <dgm:t>
        <a:bodyPr/>
        <a:lstStyle/>
        <a:p>
          <a:r>
            <a:rPr lang="en-US" sz="2000" dirty="0">
              <a:latin typeface="Times New Roman" panose="02020603050405020304" pitchFamily="18" charset="0"/>
              <a:cs typeface="Times New Roman" panose="02020603050405020304" pitchFamily="18" charset="0"/>
            </a:rPr>
            <a:t>Improves clinical outcomes, satisfaction, trust, and empowerment.</a:t>
          </a:r>
        </a:p>
      </dgm:t>
    </dgm:pt>
    <dgm:pt modelId="{56CB81B1-8159-4998-A919-9271AA7CBB07}" type="parTrans" cxnId="{942572E1-9C03-4104-9548-0DADF769FD19}">
      <dgm:prSet/>
      <dgm:spPr/>
      <dgm:t>
        <a:bodyPr/>
        <a:lstStyle/>
        <a:p>
          <a:endParaRPr lang="en-US"/>
        </a:p>
      </dgm:t>
    </dgm:pt>
    <dgm:pt modelId="{89832D5D-7F26-485B-B5D2-E0654A48BE86}" type="sibTrans" cxnId="{942572E1-9C03-4104-9548-0DADF769FD19}">
      <dgm:prSet/>
      <dgm:spPr/>
      <dgm:t>
        <a:bodyPr/>
        <a:lstStyle/>
        <a:p>
          <a:endParaRPr lang="en-US"/>
        </a:p>
      </dgm:t>
    </dgm:pt>
    <dgm:pt modelId="{332EF4E8-65B8-4B1C-907E-0D96839ABF6A}">
      <dgm:prSet custT="1"/>
      <dgm:spPr/>
      <dgm:t>
        <a:bodyPr/>
        <a:lstStyle/>
        <a:p>
          <a:r>
            <a:rPr lang="en-US" sz="2000" dirty="0">
              <a:latin typeface="Times New Roman" panose="02020603050405020304" pitchFamily="18" charset="0"/>
              <a:cs typeface="Times New Roman" panose="02020603050405020304" pitchFamily="18" charset="0"/>
            </a:rPr>
            <a:t>Strengthens teamwork, patient partnership, and overall care experience.</a:t>
          </a:r>
        </a:p>
      </dgm:t>
    </dgm:pt>
    <dgm:pt modelId="{53188C69-D373-4BDE-BE59-29E66867A759}" type="parTrans" cxnId="{811626E8-211B-41C6-9D79-58ED09894B4F}">
      <dgm:prSet/>
      <dgm:spPr/>
      <dgm:t>
        <a:bodyPr/>
        <a:lstStyle/>
        <a:p>
          <a:endParaRPr lang="en-US"/>
        </a:p>
      </dgm:t>
    </dgm:pt>
    <dgm:pt modelId="{00E2F218-ECB7-4EA9-AA34-CDAEF44C58CC}" type="sibTrans" cxnId="{811626E8-211B-41C6-9D79-58ED09894B4F}">
      <dgm:prSet/>
      <dgm:spPr/>
      <dgm:t>
        <a:bodyPr/>
        <a:lstStyle/>
        <a:p>
          <a:endParaRPr lang="en-US"/>
        </a:p>
      </dgm:t>
    </dgm:pt>
    <dgm:pt modelId="{CF75934D-081E-4319-B832-B1BDC69ABE76}" type="pres">
      <dgm:prSet presAssocID="{8EAE3084-183A-4927-A84F-982067CB8877}" presName="linear" presStyleCnt="0">
        <dgm:presLayoutVars>
          <dgm:dir/>
          <dgm:animLvl val="lvl"/>
          <dgm:resizeHandles val="exact"/>
        </dgm:presLayoutVars>
      </dgm:prSet>
      <dgm:spPr/>
      <dgm:t>
        <a:bodyPr/>
        <a:lstStyle/>
        <a:p>
          <a:endParaRPr lang="en-US"/>
        </a:p>
      </dgm:t>
    </dgm:pt>
    <dgm:pt modelId="{43C60DE3-08A5-4F83-9D27-3338C016730A}" type="pres">
      <dgm:prSet presAssocID="{82762D3B-C6A7-46A2-B61C-5448BF7AD017}" presName="parentLin" presStyleCnt="0"/>
      <dgm:spPr/>
    </dgm:pt>
    <dgm:pt modelId="{658D2CA2-0A9B-4ED3-A32C-21F41C568EEA}" type="pres">
      <dgm:prSet presAssocID="{82762D3B-C6A7-46A2-B61C-5448BF7AD017}" presName="parentLeftMargin" presStyleLbl="node1" presStyleIdx="0" presStyleCnt="3"/>
      <dgm:spPr/>
      <dgm:t>
        <a:bodyPr/>
        <a:lstStyle/>
        <a:p>
          <a:endParaRPr lang="en-US"/>
        </a:p>
      </dgm:t>
    </dgm:pt>
    <dgm:pt modelId="{2A793F77-CF90-4227-97F1-9785597AAC8B}" type="pres">
      <dgm:prSet presAssocID="{82762D3B-C6A7-46A2-B61C-5448BF7AD017}" presName="parentText" presStyleLbl="node1" presStyleIdx="0" presStyleCnt="3">
        <dgm:presLayoutVars>
          <dgm:chMax val="0"/>
          <dgm:bulletEnabled val="1"/>
        </dgm:presLayoutVars>
      </dgm:prSet>
      <dgm:spPr/>
      <dgm:t>
        <a:bodyPr/>
        <a:lstStyle/>
        <a:p>
          <a:endParaRPr lang="en-US"/>
        </a:p>
      </dgm:t>
    </dgm:pt>
    <dgm:pt modelId="{3481C069-A6C4-4811-B2A4-DB60A1FF101A}" type="pres">
      <dgm:prSet presAssocID="{82762D3B-C6A7-46A2-B61C-5448BF7AD017}" presName="negativeSpace" presStyleCnt="0"/>
      <dgm:spPr/>
    </dgm:pt>
    <dgm:pt modelId="{C209C9BD-1683-4978-B222-C6DEFD6E347A}" type="pres">
      <dgm:prSet presAssocID="{82762D3B-C6A7-46A2-B61C-5448BF7AD017}" presName="childText" presStyleLbl="conFgAcc1" presStyleIdx="0" presStyleCnt="3">
        <dgm:presLayoutVars>
          <dgm:bulletEnabled val="1"/>
        </dgm:presLayoutVars>
      </dgm:prSet>
      <dgm:spPr/>
    </dgm:pt>
    <dgm:pt modelId="{720AA57E-D56B-47B7-8C26-FCBD57FD7785}" type="pres">
      <dgm:prSet presAssocID="{8F3D2956-7A8D-4770-AECA-DEB235949A52}" presName="spaceBetweenRectangles" presStyleCnt="0"/>
      <dgm:spPr/>
    </dgm:pt>
    <dgm:pt modelId="{B48CDDC6-59E5-4191-A484-E3F949066642}" type="pres">
      <dgm:prSet presAssocID="{29007162-F1F5-4AE2-88E1-946E04C355AE}" presName="parentLin" presStyleCnt="0"/>
      <dgm:spPr/>
    </dgm:pt>
    <dgm:pt modelId="{4E1B9702-0522-4037-A49B-B91EBCC96028}" type="pres">
      <dgm:prSet presAssocID="{29007162-F1F5-4AE2-88E1-946E04C355AE}" presName="parentLeftMargin" presStyleLbl="node1" presStyleIdx="0" presStyleCnt="3"/>
      <dgm:spPr/>
      <dgm:t>
        <a:bodyPr/>
        <a:lstStyle/>
        <a:p>
          <a:endParaRPr lang="en-US"/>
        </a:p>
      </dgm:t>
    </dgm:pt>
    <dgm:pt modelId="{F6A3DE7C-A0AE-42AC-97B2-A6AE54D3E65A}" type="pres">
      <dgm:prSet presAssocID="{29007162-F1F5-4AE2-88E1-946E04C355AE}" presName="parentText" presStyleLbl="node1" presStyleIdx="1" presStyleCnt="3">
        <dgm:presLayoutVars>
          <dgm:chMax val="0"/>
          <dgm:bulletEnabled val="1"/>
        </dgm:presLayoutVars>
      </dgm:prSet>
      <dgm:spPr/>
      <dgm:t>
        <a:bodyPr/>
        <a:lstStyle/>
        <a:p>
          <a:endParaRPr lang="en-US"/>
        </a:p>
      </dgm:t>
    </dgm:pt>
    <dgm:pt modelId="{F17B7392-8162-48E1-8441-67ADFE86EFC1}" type="pres">
      <dgm:prSet presAssocID="{29007162-F1F5-4AE2-88E1-946E04C355AE}" presName="negativeSpace" presStyleCnt="0"/>
      <dgm:spPr/>
    </dgm:pt>
    <dgm:pt modelId="{19D75951-C889-4D85-9975-DF5CF53C805F}" type="pres">
      <dgm:prSet presAssocID="{29007162-F1F5-4AE2-88E1-946E04C355AE}" presName="childText" presStyleLbl="conFgAcc1" presStyleIdx="1" presStyleCnt="3">
        <dgm:presLayoutVars>
          <dgm:bulletEnabled val="1"/>
        </dgm:presLayoutVars>
      </dgm:prSet>
      <dgm:spPr/>
    </dgm:pt>
    <dgm:pt modelId="{1B095118-8523-4CE8-B65E-2C3AB82CD8CB}" type="pres">
      <dgm:prSet presAssocID="{89832D5D-7F26-485B-B5D2-E0654A48BE86}" presName="spaceBetweenRectangles" presStyleCnt="0"/>
      <dgm:spPr/>
    </dgm:pt>
    <dgm:pt modelId="{21AAE4FE-7190-4943-9243-8FD79838DBED}" type="pres">
      <dgm:prSet presAssocID="{332EF4E8-65B8-4B1C-907E-0D96839ABF6A}" presName="parentLin" presStyleCnt="0"/>
      <dgm:spPr/>
    </dgm:pt>
    <dgm:pt modelId="{32A5FADA-1592-43A2-8080-FF452410C442}" type="pres">
      <dgm:prSet presAssocID="{332EF4E8-65B8-4B1C-907E-0D96839ABF6A}" presName="parentLeftMargin" presStyleLbl="node1" presStyleIdx="1" presStyleCnt="3"/>
      <dgm:spPr/>
      <dgm:t>
        <a:bodyPr/>
        <a:lstStyle/>
        <a:p>
          <a:endParaRPr lang="en-US"/>
        </a:p>
      </dgm:t>
    </dgm:pt>
    <dgm:pt modelId="{3E2B6D33-FA34-44C5-81FA-4D32B2889E1B}" type="pres">
      <dgm:prSet presAssocID="{332EF4E8-65B8-4B1C-907E-0D96839ABF6A}" presName="parentText" presStyleLbl="node1" presStyleIdx="2" presStyleCnt="3">
        <dgm:presLayoutVars>
          <dgm:chMax val="0"/>
          <dgm:bulletEnabled val="1"/>
        </dgm:presLayoutVars>
      </dgm:prSet>
      <dgm:spPr/>
      <dgm:t>
        <a:bodyPr/>
        <a:lstStyle/>
        <a:p>
          <a:endParaRPr lang="en-US"/>
        </a:p>
      </dgm:t>
    </dgm:pt>
    <dgm:pt modelId="{D9D7B932-23BA-493D-8804-4EC629F4F5E4}" type="pres">
      <dgm:prSet presAssocID="{332EF4E8-65B8-4B1C-907E-0D96839ABF6A}" presName="negativeSpace" presStyleCnt="0"/>
      <dgm:spPr/>
    </dgm:pt>
    <dgm:pt modelId="{2F8D32FE-A71E-4B5F-8740-D92A2CDC3CF3}" type="pres">
      <dgm:prSet presAssocID="{332EF4E8-65B8-4B1C-907E-0D96839ABF6A}" presName="childText" presStyleLbl="conFgAcc1" presStyleIdx="2" presStyleCnt="3">
        <dgm:presLayoutVars>
          <dgm:bulletEnabled val="1"/>
        </dgm:presLayoutVars>
      </dgm:prSet>
      <dgm:spPr/>
    </dgm:pt>
  </dgm:ptLst>
  <dgm:cxnLst>
    <dgm:cxn modelId="{C9560BD4-57E4-4BF4-B14E-F1C4436C0D8C}" srcId="{8EAE3084-183A-4927-A84F-982067CB8877}" destId="{82762D3B-C6A7-46A2-B61C-5448BF7AD017}" srcOrd="0" destOrd="0" parTransId="{AC362C79-513C-4775-AC98-94855E354AD8}" sibTransId="{8F3D2956-7A8D-4770-AECA-DEB235949A52}"/>
    <dgm:cxn modelId="{01FB34B9-73C6-421F-B059-131A95124A20}" type="presOf" srcId="{82762D3B-C6A7-46A2-B61C-5448BF7AD017}" destId="{658D2CA2-0A9B-4ED3-A32C-21F41C568EEA}" srcOrd="0" destOrd="0" presId="urn:microsoft.com/office/officeart/2005/8/layout/list1"/>
    <dgm:cxn modelId="{3DEA38E1-A869-4CAC-A147-81EEF079598E}" type="presOf" srcId="{332EF4E8-65B8-4B1C-907E-0D96839ABF6A}" destId="{32A5FADA-1592-43A2-8080-FF452410C442}" srcOrd="0" destOrd="0" presId="urn:microsoft.com/office/officeart/2005/8/layout/list1"/>
    <dgm:cxn modelId="{E0203EC9-435B-4101-B184-16B2B5FFDDE7}" type="presOf" srcId="{29007162-F1F5-4AE2-88E1-946E04C355AE}" destId="{4E1B9702-0522-4037-A49B-B91EBCC96028}" srcOrd="0" destOrd="0" presId="urn:microsoft.com/office/officeart/2005/8/layout/list1"/>
    <dgm:cxn modelId="{698F17BE-C83C-4936-AE37-4FA6B5EA12D8}" type="presOf" srcId="{332EF4E8-65B8-4B1C-907E-0D96839ABF6A}" destId="{3E2B6D33-FA34-44C5-81FA-4D32B2889E1B}" srcOrd="1" destOrd="0" presId="urn:microsoft.com/office/officeart/2005/8/layout/list1"/>
    <dgm:cxn modelId="{6315676E-D4CC-4224-A96D-17085E8F19F0}" type="presOf" srcId="{82762D3B-C6A7-46A2-B61C-5448BF7AD017}" destId="{2A793F77-CF90-4227-97F1-9785597AAC8B}" srcOrd="1" destOrd="0" presId="urn:microsoft.com/office/officeart/2005/8/layout/list1"/>
    <dgm:cxn modelId="{DA01C5D5-2690-4E3E-A947-C58C4D5D8741}" type="presOf" srcId="{8EAE3084-183A-4927-A84F-982067CB8877}" destId="{CF75934D-081E-4319-B832-B1BDC69ABE76}" srcOrd="0" destOrd="0" presId="urn:microsoft.com/office/officeart/2005/8/layout/list1"/>
    <dgm:cxn modelId="{7E3DB31C-B94B-4BF7-8D62-14813A74C099}" type="presOf" srcId="{29007162-F1F5-4AE2-88E1-946E04C355AE}" destId="{F6A3DE7C-A0AE-42AC-97B2-A6AE54D3E65A}" srcOrd="1" destOrd="0" presId="urn:microsoft.com/office/officeart/2005/8/layout/list1"/>
    <dgm:cxn modelId="{811626E8-211B-41C6-9D79-58ED09894B4F}" srcId="{8EAE3084-183A-4927-A84F-982067CB8877}" destId="{332EF4E8-65B8-4B1C-907E-0D96839ABF6A}" srcOrd="2" destOrd="0" parTransId="{53188C69-D373-4BDE-BE59-29E66867A759}" sibTransId="{00E2F218-ECB7-4EA9-AA34-CDAEF44C58CC}"/>
    <dgm:cxn modelId="{942572E1-9C03-4104-9548-0DADF769FD19}" srcId="{8EAE3084-183A-4927-A84F-982067CB8877}" destId="{29007162-F1F5-4AE2-88E1-946E04C355AE}" srcOrd="1" destOrd="0" parTransId="{56CB81B1-8159-4998-A919-9271AA7CBB07}" sibTransId="{89832D5D-7F26-485B-B5D2-E0654A48BE86}"/>
    <dgm:cxn modelId="{1923E0C6-57F3-4647-8652-E50E68CAC4D3}" type="presParOf" srcId="{CF75934D-081E-4319-B832-B1BDC69ABE76}" destId="{43C60DE3-08A5-4F83-9D27-3338C016730A}" srcOrd="0" destOrd="0" presId="urn:microsoft.com/office/officeart/2005/8/layout/list1"/>
    <dgm:cxn modelId="{8328ED88-4308-4A09-80AC-EDF50C73D027}" type="presParOf" srcId="{43C60DE3-08A5-4F83-9D27-3338C016730A}" destId="{658D2CA2-0A9B-4ED3-A32C-21F41C568EEA}" srcOrd="0" destOrd="0" presId="urn:microsoft.com/office/officeart/2005/8/layout/list1"/>
    <dgm:cxn modelId="{4896D77D-984A-476C-96C8-15358513ED7F}" type="presParOf" srcId="{43C60DE3-08A5-4F83-9D27-3338C016730A}" destId="{2A793F77-CF90-4227-97F1-9785597AAC8B}" srcOrd="1" destOrd="0" presId="urn:microsoft.com/office/officeart/2005/8/layout/list1"/>
    <dgm:cxn modelId="{E1CDD25E-4C51-48EB-8157-4EFB5AB4063A}" type="presParOf" srcId="{CF75934D-081E-4319-B832-B1BDC69ABE76}" destId="{3481C069-A6C4-4811-B2A4-DB60A1FF101A}" srcOrd="1" destOrd="0" presId="urn:microsoft.com/office/officeart/2005/8/layout/list1"/>
    <dgm:cxn modelId="{E0B55A8C-A21B-4019-BD61-38D002176DA8}" type="presParOf" srcId="{CF75934D-081E-4319-B832-B1BDC69ABE76}" destId="{C209C9BD-1683-4978-B222-C6DEFD6E347A}" srcOrd="2" destOrd="0" presId="urn:microsoft.com/office/officeart/2005/8/layout/list1"/>
    <dgm:cxn modelId="{1496A203-691F-44C1-BBF9-90204A8CEF68}" type="presParOf" srcId="{CF75934D-081E-4319-B832-B1BDC69ABE76}" destId="{720AA57E-D56B-47B7-8C26-FCBD57FD7785}" srcOrd="3" destOrd="0" presId="urn:microsoft.com/office/officeart/2005/8/layout/list1"/>
    <dgm:cxn modelId="{06F90C9B-F76A-4DDB-B29E-4890BDD0E5B7}" type="presParOf" srcId="{CF75934D-081E-4319-B832-B1BDC69ABE76}" destId="{B48CDDC6-59E5-4191-A484-E3F949066642}" srcOrd="4" destOrd="0" presId="urn:microsoft.com/office/officeart/2005/8/layout/list1"/>
    <dgm:cxn modelId="{D03A46D2-5111-49AE-B104-B23B932079D3}" type="presParOf" srcId="{B48CDDC6-59E5-4191-A484-E3F949066642}" destId="{4E1B9702-0522-4037-A49B-B91EBCC96028}" srcOrd="0" destOrd="0" presId="urn:microsoft.com/office/officeart/2005/8/layout/list1"/>
    <dgm:cxn modelId="{C33498E6-3F8B-4B0C-9259-BF85E0BDC353}" type="presParOf" srcId="{B48CDDC6-59E5-4191-A484-E3F949066642}" destId="{F6A3DE7C-A0AE-42AC-97B2-A6AE54D3E65A}" srcOrd="1" destOrd="0" presId="urn:microsoft.com/office/officeart/2005/8/layout/list1"/>
    <dgm:cxn modelId="{223CDD4B-DA3D-4303-A745-78BEB1454600}" type="presParOf" srcId="{CF75934D-081E-4319-B832-B1BDC69ABE76}" destId="{F17B7392-8162-48E1-8441-67ADFE86EFC1}" srcOrd="5" destOrd="0" presId="urn:microsoft.com/office/officeart/2005/8/layout/list1"/>
    <dgm:cxn modelId="{3EABCACE-35EF-467C-B277-22A0B57C3D5B}" type="presParOf" srcId="{CF75934D-081E-4319-B832-B1BDC69ABE76}" destId="{19D75951-C889-4D85-9975-DF5CF53C805F}" srcOrd="6" destOrd="0" presId="urn:microsoft.com/office/officeart/2005/8/layout/list1"/>
    <dgm:cxn modelId="{964BD3B6-7A81-47EB-9644-8E7CEA3632C5}" type="presParOf" srcId="{CF75934D-081E-4319-B832-B1BDC69ABE76}" destId="{1B095118-8523-4CE8-B65E-2C3AB82CD8CB}" srcOrd="7" destOrd="0" presId="urn:microsoft.com/office/officeart/2005/8/layout/list1"/>
    <dgm:cxn modelId="{8642D465-0F4D-4EA1-A332-3428519BD3CF}" type="presParOf" srcId="{CF75934D-081E-4319-B832-B1BDC69ABE76}" destId="{21AAE4FE-7190-4943-9243-8FD79838DBED}" srcOrd="8" destOrd="0" presId="urn:microsoft.com/office/officeart/2005/8/layout/list1"/>
    <dgm:cxn modelId="{F44CB3E0-8DB6-484B-AC35-6D2C5CAAC4AE}" type="presParOf" srcId="{21AAE4FE-7190-4943-9243-8FD79838DBED}" destId="{32A5FADA-1592-43A2-8080-FF452410C442}" srcOrd="0" destOrd="0" presId="urn:microsoft.com/office/officeart/2005/8/layout/list1"/>
    <dgm:cxn modelId="{D2FE7D27-C094-43D8-8A5E-548D3F72F29D}" type="presParOf" srcId="{21AAE4FE-7190-4943-9243-8FD79838DBED}" destId="{3E2B6D33-FA34-44C5-81FA-4D32B2889E1B}" srcOrd="1" destOrd="0" presId="urn:microsoft.com/office/officeart/2005/8/layout/list1"/>
    <dgm:cxn modelId="{A577A114-005E-47F6-9884-951F694D46E7}" type="presParOf" srcId="{CF75934D-081E-4319-B832-B1BDC69ABE76}" destId="{D9D7B932-23BA-493D-8804-4EC629F4F5E4}" srcOrd="9" destOrd="0" presId="urn:microsoft.com/office/officeart/2005/8/layout/list1"/>
    <dgm:cxn modelId="{6B18AC20-C02D-4AA5-A544-BD853C9BAE8E}" type="presParOf" srcId="{CF75934D-081E-4319-B832-B1BDC69ABE76}" destId="{2F8D32FE-A71E-4B5F-8740-D92A2CDC3CF3}"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ECAE1-E9E6-4A70-A023-A7BEA3BA6FD3}">
      <dsp:nvSpPr>
        <dsp:cNvPr id="0" name=""/>
        <dsp:cNvSpPr/>
      </dsp:nvSpPr>
      <dsp:spPr>
        <a:xfrm>
          <a:off x="0" y="479321"/>
          <a:ext cx="7971241" cy="806400"/>
        </a:xfrm>
        <a:prstGeom prst="rect">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517E9F-2009-4E8B-8477-2E33B6BB31D1}">
      <dsp:nvSpPr>
        <dsp:cNvPr id="0" name=""/>
        <dsp:cNvSpPr/>
      </dsp:nvSpPr>
      <dsp:spPr>
        <a:xfrm>
          <a:off x="398562" y="7001"/>
          <a:ext cx="5579868" cy="94464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906" tIns="0" rIns="210906" bIns="0" numCol="1" spcCol="1270" anchor="ctr" anchorCtr="0">
          <a:noAutofit/>
        </a:bodyPr>
        <a:lstStyle/>
        <a:p>
          <a:pPr lvl="0" algn="l"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Watson’s caring theory reinforces autonomy, compassion, dignity, and ethical decision-making in person-centered care.</a:t>
          </a:r>
        </a:p>
      </dsp:txBody>
      <dsp:txXfrm>
        <a:off x="444676" y="53115"/>
        <a:ext cx="5487640" cy="852412"/>
      </dsp:txXfrm>
    </dsp:sp>
    <dsp:sp modelId="{5880F4DA-0318-4CCB-956B-9E093151ED48}">
      <dsp:nvSpPr>
        <dsp:cNvPr id="0" name=""/>
        <dsp:cNvSpPr/>
      </dsp:nvSpPr>
      <dsp:spPr>
        <a:xfrm>
          <a:off x="0" y="1930841"/>
          <a:ext cx="7971241" cy="806400"/>
        </a:xfrm>
        <a:prstGeom prst="rect">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098EBE-C0D3-4D93-B7BC-D4EC3410DBFF}">
      <dsp:nvSpPr>
        <dsp:cNvPr id="0" name=""/>
        <dsp:cNvSpPr/>
      </dsp:nvSpPr>
      <dsp:spPr>
        <a:xfrm>
          <a:off x="398562" y="1458521"/>
          <a:ext cx="5579868" cy="94464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906" tIns="0" rIns="210906" bIns="0" numCol="1" spcCol="1270" anchor="ctr" anchorCtr="0">
          <a:noAutofit/>
        </a:bodyPr>
        <a:lstStyle/>
        <a:p>
          <a:pPr lvl="0" algn="l"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Promotes trust, shared decision-making, collaboration, and patient empowerment.</a:t>
          </a:r>
        </a:p>
      </dsp:txBody>
      <dsp:txXfrm>
        <a:off x="444676" y="1504635"/>
        <a:ext cx="5487640" cy="852412"/>
      </dsp:txXfrm>
    </dsp:sp>
    <dsp:sp modelId="{2BB99A14-1FFD-4BEC-A50F-79A2F83FB3F8}">
      <dsp:nvSpPr>
        <dsp:cNvPr id="0" name=""/>
        <dsp:cNvSpPr/>
      </dsp:nvSpPr>
      <dsp:spPr>
        <a:xfrm>
          <a:off x="0" y="3382361"/>
          <a:ext cx="7971241" cy="806400"/>
        </a:xfrm>
        <a:prstGeom prst="rect">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B96B4A-11C0-471E-9CBD-BDE5DD046D3E}">
      <dsp:nvSpPr>
        <dsp:cNvPr id="0" name=""/>
        <dsp:cNvSpPr/>
      </dsp:nvSpPr>
      <dsp:spPr>
        <a:xfrm>
          <a:off x="398562" y="2910041"/>
          <a:ext cx="5579868" cy="94464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906" tIns="0" rIns="210906" bIns="0" numCol="1" spcCol="1270" anchor="ctr" anchorCtr="0">
          <a:noAutofit/>
        </a:bodyPr>
        <a:lstStyle/>
        <a:p>
          <a:pPr lvl="0" algn="l"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Improves satisfaction, adherence, readmissions, self-management, and overall patient outcomes.</a:t>
          </a:r>
        </a:p>
      </dsp:txBody>
      <dsp:txXfrm>
        <a:off x="444676" y="2956155"/>
        <a:ext cx="5487640" cy="852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F0B3D-BE4A-4410-BF51-00099DB7BD75}">
      <dsp:nvSpPr>
        <dsp:cNvPr id="0" name=""/>
        <dsp:cNvSpPr/>
      </dsp:nvSpPr>
      <dsp:spPr>
        <a:xfrm>
          <a:off x="3381707" y="1563"/>
          <a:ext cx="2970000" cy="752065"/>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Promotes dignity and moral accountability in care.</a:t>
          </a:r>
        </a:p>
      </dsp:txBody>
      <dsp:txXfrm>
        <a:off x="3381707" y="1563"/>
        <a:ext cx="2970000" cy="752065"/>
      </dsp:txXfrm>
    </dsp:sp>
    <dsp:sp modelId="{F50DACFC-25DC-45AC-A1E0-66D03A24A2B6}">
      <dsp:nvSpPr>
        <dsp:cNvPr id="0" name=""/>
        <dsp:cNvSpPr/>
      </dsp:nvSpPr>
      <dsp:spPr>
        <a:xfrm>
          <a:off x="3381707" y="791232"/>
          <a:ext cx="2970000" cy="752065"/>
        </a:xfrm>
        <a:prstGeom prst="rect">
          <a:avLst/>
        </a:prstGeom>
        <a:solidFill>
          <a:schemeClr val="accent1">
            <a:shade val="80000"/>
            <a:hueOff val="94056"/>
            <a:satOff val="1335"/>
            <a:lumOff val="89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Supports autonomy through shared decision-making.</a:t>
          </a:r>
        </a:p>
      </dsp:txBody>
      <dsp:txXfrm>
        <a:off x="3381707" y="791232"/>
        <a:ext cx="2970000" cy="752065"/>
      </dsp:txXfrm>
    </dsp:sp>
    <dsp:sp modelId="{2EA8DBE6-D17B-41B9-B779-D962BFAFFEF5}">
      <dsp:nvSpPr>
        <dsp:cNvPr id="0" name=""/>
        <dsp:cNvSpPr/>
      </dsp:nvSpPr>
      <dsp:spPr>
        <a:xfrm>
          <a:off x="3403862" y="1580901"/>
          <a:ext cx="2925689" cy="752065"/>
        </a:xfrm>
        <a:prstGeom prst="rect">
          <a:avLst/>
        </a:prstGeom>
        <a:solidFill>
          <a:schemeClr val="accent1">
            <a:shade val="80000"/>
            <a:hueOff val="188112"/>
            <a:satOff val="2671"/>
            <a:lumOff val="178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Encourages compassionate, holistic practice.</a:t>
          </a:r>
        </a:p>
      </dsp:txBody>
      <dsp:txXfrm>
        <a:off x="3403862" y="1580901"/>
        <a:ext cx="2925689" cy="752065"/>
      </dsp:txXfrm>
    </dsp:sp>
    <dsp:sp modelId="{B6619CB1-8615-4AB7-8239-0DEB1647A779}">
      <dsp:nvSpPr>
        <dsp:cNvPr id="0" name=""/>
        <dsp:cNvSpPr/>
      </dsp:nvSpPr>
      <dsp:spPr>
        <a:xfrm>
          <a:off x="3449207" y="2370570"/>
          <a:ext cx="2835000" cy="752065"/>
        </a:xfrm>
        <a:prstGeom prst="rect">
          <a:avLst/>
        </a:prstGeom>
        <a:solidFill>
          <a:schemeClr val="accent1">
            <a:shade val="80000"/>
            <a:hueOff val="282167"/>
            <a:satOff val="4006"/>
            <a:lumOff val="268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Ensures equitable and respectful treatment for all</a:t>
          </a:r>
        </a:p>
      </dsp:txBody>
      <dsp:txXfrm>
        <a:off x="3449207" y="2370570"/>
        <a:ext cx="2835000" cy="752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53261-5CB7-4AAA-8AF3-43CA61B0F100}">
      <dsp:nvSpPr>
        <dsp:cNvPr id="0" name=""/>
        <dsp:cNvSpPr/>
      </dsp:nvSpPr>
      <dsp:spPr>
        <a:xfrm>
          <a:off x="-4177647" y="-641060"/>
          <a:ext cx="4977820" cy="4977820"/>
        </a:xfrm>
        <a:prstGeom prst="blockArc">
          <a:avLst>
            <a:gd name="adj1" fmla="val 18900000"/>
            <a:gd name="adj2" fmla="val 2700000"/>
            <a:gd name="adj3" fmla="val 434"/>
          </a:avLst>
        </a:prstGeom>
        <a:noFill/>
        <a:ln w="1905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304F25-A3A7-4C85-AC29-EAE8D1D5A6CE}">
      <dsp:nvSpPr>
        <dsp:cNvPr id="0" name=""/>
        <dsp:cNvSpPr/>
      </dsp:nvSpPr>
      <dsp:spPr>
        <a:xfrm>
          <a:off x="419245" y="284125"/>
          <a:ext cx="9885060" cy="568546"/>
        </a:xfrm>
        <a:prstGeom prst="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1284" tIns="53340" rIns="53340" bIns="53340" numCol="1" spcCol="1270" anchor="ctr" anchorCtr="0">
          <a:noAutofit/>
        </a:bodyPr>
        <a:lstStyle/>
        <a:p>
          <a:pPr lvl="0" algn="l" defTabSz="933450">
            <a:lnSpc>
              <a:spcPct val="90000"/>
            </a:lnSpc>
            <a:spcBef>
              <a:spcPct val="0"/>
            </a:spcBef>
            <a:spcAft>
              <a:spcPct val="35000"/>
            </a:spcAft>
          </a:pPr>
          <a:r>
            <a:rPr lang="en-US" sz="2100" kern="1200">
              <a:latin typeface="Times New Roman" panose="02020603050405020304" pitchFamily="18" charset="0"/>
              <a:cs typeface="Times New Roman" panose="02020603050405020304" pitchFamily="18" charset="0"/>
            </a:rPr>
            <a:t>• Guides holistic, transpersonal, and humanistic person-centered care.</a:t>
          </a:r>
          <a:endParaRPr lang="en-US" sz="2100" kern="1200" dirty="0">
            <a:latin typeface="Times New Roman" panose="02020603050405020304" pitchFamily="18" charset="0"/>
            <a:cs typeface="Times New Roman" panose="02020603050405020304" pitchFamily="18" charset="0"/>
          </a:endParaRPr>
        </a:p>
      </dsp:txBody>
      <dsp:txXfrm>
        <a:off x="419245" y="284125"/>
        <a:ext cx="9885060" cy="568546"/>
      </dsp:txXfrm>
    </dsp:sp>
    <dsp:sp modelId="{4CD925AA-9B6F-4C04-A96A-4B078413A7C4}">
      <dsp:nvSpPr>
        <dsp:cNvPr id="0" name=""/>
        <dsp:cNvSpPr/>
      </dsp:nvSpPr>
      <dsp:spPr>
        <a:xfrm>
          <a:off x="63903" y="213057"/>
          <a:ext cx="710683" cy="710683"/>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DB5C61-FEF0-40E6-A711-61BCE6482EE9}">
      <dsp:nvSpPr>
        <dsp:cNvPr id="0" name=""/>
        <dsp:cNvSpPr/>
      </dsp:nvSpPr>
      <dsp:spPr>
        <a:xfrm>
          <a:off x="745205" y="1137092"/>
          <a:ext cx="9559099" cy="568546"/>
        </a:xfrm>
        <a:prstGeom prst="rect">
          <a:avLst/>
        </a:prstGeom>
        <a:solidFill>
          <a:schemeClr val="accent1">
            <a:shade val="80000"/>
            <a:hueOff val="94056"/>
            <a:satOff val="1335"/>
            <a:lumOff val="8949"/>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1284" tIns="53340" rIns="53340" bIns="53340" numCol="1" spcCol="1270" anchor="ctr" anchorCtr="0">
          <a:noAutofit/>
        </a:bodyPr>
        <a:lstStyle/>
        <a:p>
          <a:pPr lvl="0" algn="l" defTabSz="933450">
            <a:lnSpc>
              <a:spcPct val="90000"/>
            </a:lnSpc>
            <a:spcBef>
              <a:spcPct val="0"/>
            </a:spcBef>
            <a:spcAft>
              <a:spcPct val="35000"/>
            </a:spcAft>
          </a:pPr>
          <a:r>
            <a:rPr lang="en-US" sz="2100" kern="1200">
              <a:latin typeface="Times New Roman" panose="02020603050405020304" pitchFamily="18" charset="0"/>
              <a:cs typeface="Times New Roman" panose="02020603050405020304" pitchFamily="18" charset="0"/>
            </a:rPr>
            <a:t>• Strengthens trust through empathetic relationships and shared decision-making.</a:t>
          </a:r>
        </a:p>
      </dsp:txBody>
      <dsp:txXfrm>
        <a:off x="745205" y="1137092"/>
        <a:ext cx="9559099" cy="568546"/>
      </dsp:txXfrm>
    </dsp:sp>
    <dsp:sp modelId="{C351D4B0-13D2-4AFF-9AE0-384FFD5AE4F7}">
      <dsp:nvSpPr>
        <dsp:cNvPr id="0" name=""/>
        <dsp:cNvSpPr/>
      </dsp:nvSpPr>
      <dsp:spPr>
        <a:xfrm>
          <a:off x="389864" y="1066024"/>
          <a:ext cx="710683" cy="710683"/>
        </a:xfrm>
        <a:prstGeom prst="ellipse">
          <a:avLst/>
        </a:prstGeom>
        <a:solidFill>
          <a:schemeClr val="lt1">
            <a:hueOff val="0"/>
            <a:satOff val="0"/>
            <a:lumOff val="0"/>
            <a:alphaOff val="0"/>
          </a:schemeClr>
        </a:solidFill>
        <a:ln w="19050" cap="flat" cmpd="sng" algn="ctr">
          <a:solidFill>
            <a:schemeClr val="accent1">
              <a:shade val="80000"/>
              <a:hueOff val="94056"/>
              <a:satOff val="1335"/>
              <a:lumOff val="8949"/>
              <a:alphaOff val="0"/>
            </a:schemeClr>
          </a:solidFill>
          <a:prstDash val="solid"/>
        </a:ln>
        <a:effectLst/>
      </dsp:spPr>
      <dsp:style>
        <a:lnRef idx="2">
          <a:scrgbClr r="0" g="0" b="0"/>
        </a:lnRef>
        <a:fillRef idx="1">
          <a:scrgbClr r="0" g="0" b="0"/>
        </a:fillRef>
        <a:effectRef idx="0">
          <a:scrgbClr r="0" g="0" b="0"/>
        </a:effectRef>
        <a:fontRef idx="minor"/>
      </dsp:style>
    </dsp:sp>
    <dsp:sp modelId="{B57C0EE6-237F-4881-87C9-1BB1FE56D69A}">
      <dsp:nvSpPr>
        <dsp:cNvPr id="0" name=""/>
        <dsp:cNvSpPr/>
      </dsp:nvSpPr>
      <dsp:spPr>
        <a:xfrm>
          <a:off x="745205" y="1990060"/>
          <a:ext cx="9559099" cy="568546"/>
        </a:xfrm>
        <a:prstGeom prst="rect">
          <a:avLst/>
        </a:prstGeom>
        <a:solidFill>
          <a:schemeClr val="accent1">
            <a:shade val="80000"/>
            <a:hueOff val="188112"/>
            <a:satOff val="2671"/>
            <a:lumOff val="17897"/>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1284" tIns="53340" rIns="53340" bIns="53340" numCol="1" spcCol="1270" anchor="ctr" anchorCtr="0">
          <a:noAutofit/>
        </a:bodyPr>
        <a:lstStyle/>
        <a:p>
          <a:pPr lvl="0" algn="l" defTabSz="933450">
            <a:lnSpc>
              <a:spcPct val="90000"/>
            </a:lnSpc>
            <a:spcBef>
              <a:spcPct val="0"/>
            </a:spcBef>
            <a:spcAft>
              <a:spcPct val="35000"/>
            </a:spcAft>
          </a:pPr>
          <a:r>
            <a:rPr lang="en-US" sz="2100" kern="1200">
              <a:latin typeface="Times New Roman" panose="02020603050405020304" pitchFamily="18" charset="0"/>
              <a:cs typeface="Times New Roman" panose="02020603050405020304" pitchFamily="18" charset="0"/>
            </a:rPr>
            <a:t>• Promotes collaboration and patient empowerment in goal setting and self-care.</a:t>
          </a:r>
        </a:p>
      </dsp:txBody>
      <dsp:txXfrm>
        <a:off x="745205" y="1990060"/>
        <a:ext cx="9559099" cy="568546"/>
      </dsp:txXfrm>
    </dsp:sp>
    <dsp:sp modelId="{6E170523-DC1E-4ACF-A2F9-C1438313DD82}">
      <dsp:nvSpPr>
        <dsp:cNvPr id="0" name=""/>
        <dsp:cNvSpPr/>
      </dsp:nvSpPr>
      <dsp:spPr>
        <a:xfrm>
          <a:off x="389864" y="1918992"/>
          <a:ext cx="710683" cy="710683"/>
        </a:xfrm>
        <a:prstGeom prst="ellipse">
          <a:avLst/>
        </a:prstGeom>
        <a:solidFill>
          <a:schemeClr val="lt1">
            <a:hueOff val="0"/>
            <a:satOff val="0"/>
            <a:lumOff val="0"/>
            <a:alphaOff val="0"/>
          </a:schemeClr>
        </a:solidFill>
        <a:ln w="19050" cap="flat" cmpd="sng" algn="ctr">
          <a:solidFill>
            <a:schemeClr val="accent1">
              <a:shade val="80000"/>
              <a:hueOff val="188112"/>
              <a:satOff val="2671"/>
              <a:lumOff val="17897"/>
              <a:alphaOff val="0"/>
            </a:schemeClr>
          </a:solidFill>
          <a:prstDash val="solid"/>
        </a:ln>
        <a:effectLst/>
      </dsp:spPr>
      <dsp:style>
        <a:lnRef idx="2">
          <a:scrgbClr r="0" g="0" b="0"/>
        </a:lnRef>
        <a:fillRef idx="1">
          <a:scrgbClr r="0" g="0" b="0"/>
        </a:fillRef>
        <a:effectRef idx="0">
          <a:scrgbClr r="0" g="0" b="0"/>
        </a:effectRef>
        <a:fontRef idx="minor"/>
      </dsp:style>
    </dsp:sp>
    <dsp:sp modelId="{9C3875D0-8352-44BD-BCA6-D5FC85921B52}">
      <dsp:nvSpPr>
        <dsp:cNvPr id="0" name=""/>
        <dsp:cNvSpPr/>
      </dsp:nvSpPr>
      <dsp:spPr>
        <a:xfrm>
          <a:off x="419245" y="2843028"/>
          <a:ext cx="9885060" cy="568546"/>
        </a:xfrm>
        <a:prstGeom prst="rect">
          <a:avLst/>
        </a:prstGeom>
        <a:solidFill>
          <a:schemeClr val="accent1">
            <a:shade val="80000"/>
            <a:hueOff val="282167"/>
            <a:satOff val="4006"/>
            <a:lumOff val="26846"/>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1284" tIns="53340" rIns="53340" bIns="53340" numCol="1" spcCol="1270" anchor="ctr" anchorCtr="0">
          <a:noAutofit/>
        </a:bodyPr>
        <a:lstStyle/>
        <a:p>
          <a:pPr lvl="0" algn="l" defTabSz="933450">
            <a:lnSpc>
              <a:spcPct val="90000"/>
            </a:lnSpc>
            <a:spcBef>
              <a:spcPct val="0"/>
            </a:spcBef>
            <a:spcAft>
              <a:spcPct val="35000"/>
            </a:spcAft>
          </a:pPr>
          <a:r>
            <a:rPr lang="en-US" sz="2100" kern="1200" dirty="0">
              <a:latin typeface="Times New Roman" panose="02020603050405020304" pitchFamily="18" charset="0"/>
              <a:cs typeface="Times New Roman" panose="02020603050405020304" pitchFamily="18" charset="0"/>
            </a:rPr>
            <a:t>• Improves satisfaction, adherence, readmissions, emotional well-being, and dignity.</a:t>
          </a:r>
        </a:p>
      </dsp:txBody>
      <dsp:txXfrm>
        <a:off x="419245" y="2843028"/>
        <a:ext cx="9885060" cy="568546"/>
      </dsp:txXfrm>
    </dsp:sp>
    <dsp:sp modelId="{3CF03B00-7A80-4269-8DDA-CA692017A130}">
      <dsp:nvSpPr>
        <dsp:cNvPr id="0" name=""/>
        <dsp:cNvSpPr/>
      </dsp:nvSpPr>
      <dsp:spPr>
        <a:xfrm>
          <a:off x="63903" y="2771959"/>
          <a:ext cx="710683" cy="710683"/>
        </a:xfrm>
        <a:prstGeom prst="ellipse">
          <a:avLst/>
        </a:prstGeom>
        <a:solidFill>
          <a:schemeClr val="lt1">
            <a:hueOff val="0"/>
            <a:satOff val="0"/>
            <a:lumOff val="0"/>
            <a:alphaOff val="0"/>
          </a:schemeClr>
        </a:solidFill>
        <a:ln w="19050" cap="flat" cmpd="sng" algn="ctr">
          <a:solidFill>
            <a:schemeClr val="accent1">
              <a:shade val="80000"/>
              <a:hueOff val="282167"/>
              <a:satOff val="4006"/>
              <a:lumOff val="2684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5A1E85-F0D7-4127-B512-A8D78242C038}">
      <dsp:nvSpPr>
        <dsp:cNvPr id="0" name=""/>
        <dsp:cNvSpPr/>
      </dsp:nvSpPr>
      <dsp:spPr>
        <a:xfrm>
          <a:off x="0" y="3431373"/>
          <a:ext cx="7518175" cy="750700"/>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Improves satisfaction, adherence, readmissions, engagement, dignity, and self-management outcomes.</a:t>
          </a:r>
        </a:p>
      </dsp:txBody>
      <dsp:txXfrm>
        <a:off x="0" y="3431373"/>
        <a:ext cx="7518175" cy="750700"/>
      </dsp:txXfrm>
    </dsp:sp>
    <dsp:sp modelId="{3CB18471-14D2-43EA-A92E-003DABA361A6}">
      <dsp:nvSpPr>
        <dsp:cNvPr id="0" name=""/>
        <dsp:cNvSpPr/>
      </dsp:nvSpPr>
      <dsp:spPr>
        <a:xfrm rot="10800000">
          <a:off x="0" y="2288056"/>
          <a:ext cx="7518175" cy="1154577"/>
        </a:xfrm>
        <a:prstGeom prst="upArrowCallout">
          <a:avLst/>
        </a:prstGeom>
        <a:solidFill>
          <a:schemeClr val="accent1">
            <a:shade val="80000"/>
            <a:hueOff val="94056"/>
            <a:satOff val="1335"/>
            <a:lumOff val="89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Includes staff training in reflective practice, communication, and cultural humility.</a:t>
          </a:r>
        </a:p>
      </dsp:txBody>
      <dsp:txXfrm rot="10800000">
        <a:off x="0" y="2288056"/>
        <a:ext cx="7518175" cy="750209"/>
      </dsp:txXfrm>
    </dsp:sp>
    <dsp:sp modelId="{CF7DD0F5-923C-4ED5-AD9D-F64B5CC22622}">
      <dsp:nvSpPr>
        <dsp:cNvPr id="0" name=""/>
        <dsp:cNvSpPr/>
      </dsp:nvSpPr>
      <dsp:spPr>
        <a:xfrm rot="10800000">
          <a:off x="0" y="1144739"/>
          <a:ext cx="7518175" cy="1154577"/>
        </a:xfrm>
        <a:prstGeom prst="upArrowCallout">
          <a:avLst/>
        </a:prstGeom>
        <a:solidFill>
          <a:schemeClr val="accent1">
            <a:shade val="80000"/>
            <a:hueOff val="188112"/>
            <a:satOff val="2671"/>
            <a:lumOff val="178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Integrates ethical decision-making using autonomy, beneficence, </a:t>
          </a:r>
          <a:r>
            <a:rPr lang="en-US" sz="2000" kern="1200" dirty="0" err="1">
              <a:latin typeface="Times New Roman" panose="02020603050405020304" pitchFamily="18" charset="0"/>
              <a:cs typeface="Times New Roman" panose="02020603050405020304" pitchFamily="18" charset="0"/>
            </a:rPr>
            <a:t>nonmaleficence</a:t>
          </a:r>
          <a:r>
            <a:rPr lang="en-US" sz="2000" kern="1200" dirty="0">
              <a:latin typeface="Times New Roman" panose="02020603050405020304" pitchFamily="18" charset="0"/>
              <a:cs typeface="Times New Roman" panose="02020603050405020304" pitchFamily="18" charset="0"/>
            </a:rPr>
            <a:t>, and justice.</a:t>
          </a:r>
        </a:p>
      </dsp:txBody>
      <dsp:txXfrm rot="10800000">
        <a:off x="0" y="1144739"/>
        <a:ext cx="7518175" cy="750209"/>
      </dsp:txXfrm>
    </dsp:sp>
    <dsp:sp modelId="{1F3A057F-3D59-4AAF-A114-DA82E4F37EE6}">
      <dsp:nvSpPr>
        <dsp:cNvPr id="0" name=""/>
        <dsp:cNvSpPr/>
      </dsp:nvSpPr>
      <dsp:spPr>
        <a:xfrm rot="10800000">
          <a:off x="0" y="1422"/>
          <a:ext cx="7518175" cy="1154577"/>
        </a:xfrm>
        <a:prstGeom prst="upArrowCallout">
          <a:avLst/>
        </a:prstGeom>
        <a:solidFill>
          <a:schemeClr val="accent1">
            <a:shade val="80000"/>
            <a:hueOff val="282167"/>
            <a:satOff val="4006"/>
            <a:lumOff val="268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10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Implements an interdisciplinary person-centered collaborative care model with patients as active team members.</a:t>
          </a:r>
        </a:p>
      </dsp:txBody>
      <dsp:txXfrm rot="10800000">
        <a:off x="0" y="1422"/>
        <a:ext cx="7518175" cy="7502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0D99F-A163-4006-8A6A-9A01F27D4440}">
      <dsp:nvSpPr>
        <dsp:cNvPr id="0" name=""/>
        <dsp:cNvSpPr/>
      </dsp:nvSpPr>
      <dsp:spPr>
        <a:xfrm>
          <a:off x="630927" y="1073"/>
          <a:ext cx="2841194" cy="1704716"/>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Grounded in Watson’s theory emphasizing holistic, transpersonal, and dignity-centered care.</a:t>
          </a:r>
        </a:p>
      </dsp:txBody>
      <dsp:txXfrm>
        <a:off x="630927" y="1073"/>
        <a:ext cx="2841194" cy="1704716"/>
      </dsp:txXfrm>
    </dsp:sp>
    <dsp:sp modelId="{AF4DB8DA-34F9-4533-B63B-3057CE2C7709}">
      <dsp:nvSpPr>
        <dsp:cNvPr id="0" name=""/>
        <dsp:cNvSpPr/>
      </dsp:nvSpPr>
      <dsp:spPr>
        <a:xfrm>
          <a:off x="3756240" y="1073"/>
          <a:ext cx="2841194" cy="1704716"/>
        </a:xfrm>
        <a:prstGeom prst="rect">
          <a:avLst/>
        </a:prstGeom>
        <a:solidFill>
          <a:schemeClr val="accent1">
            <a:shade val="80000"/>
            <a:hueOff val="94056"/>
            <a:satOff val="1335"/>
            <a:lumOff val="89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Trains staff in caring science, ethical decision-making, and reflective practice.</a:t>
          </a:r>
        </a:p>
      </dsp:txBody>
      <dsp:txXfrm>
        <a:off x="3756240" y="1073"/>
        <a:ext cx="2841194" cy="1704716"/>
      </dsp:txXfrm>
    </dsp:sp>
    <dsp:sp modelId="{0153D7DC-3ABA-48B0-BBA0-BCDC97956C1F}">
      <dsp:nvSpPr>
        <dsp:cNvPr id="0" name=""/>
        <dsp:cNvSpPr/>
      </dsp:nvSpPr>
      <dsp:spPr>
        <a:xfrm>
          <a:off x="6881553" y="1073"/>
          <a:ext cx="2841194" cy="1704716"/>
        </a:xfrm>
        <a:prstGeom prst="rect">
          <a:avLst/>
        </a:prstGeom>
        <a:solidFill>
          <a:schemeClr val="accent1">
            <a:shade val="80000"/>
            <a:hueOff val="188112"/>
            <a:satOff val="2671"/>
            <a:lumOff val="178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Engages patients as active partners in shared decision-making and self-management.</a:t>
          </a:r>
        </a:p>
      </dsp:txBody>
      <dsp:txXfrm>
        <a:off x="6881553" y="1073"/>
        <a:ext cx="2841194" cy="1704716"/>
      </dsp:txXfrm>
    </dsp:sp>
    <dsp:sp modelId="{DB4723E6-0E90-4F29-BC5E-D934B72460DA}">
      <dsp:nvSpPr>
        <dsp:cNvPr id="0" name=""/>
        <dsp:cNvSpPr/>
      </dsp:nvSpPr>
      <dsp:spPr>
        <a:xfrm>
          <a:off x="3756240" y="1989909"/>
          <a:ext cx="2841194" cy="1704716"/>
        </a:xfrm>
        <a:prstGeom prst="rect">
          <a:avLst/>
        </a:prstGeom>
        <a:solidFill>
          <a:schemeClr val="accent1">
            <a:shade val="80000"/>
            <a:hueOff val="282167"/>
            <a:satOff val="4006"/>
            <a:lumOff val="268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Strengthens collaboration, compassion, ethical practice, and improved patient outcomes.</a:t>
          </a:r>
        </a:p>
      </dsp:txBody>
      <dsp:txXfrm>
        <a:off x="3756240" y="1989909"/>
        <a:ext cx="2841194" cy="17047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9C9BD-1683-4978-B222-C6DEFD6E347A}">
      <dsp:nvSpPr>
        <dsp:cNvPr id="0" name=""/>
        <dsp:cNvSpPr/>
      </dsp:nvSpPr>
      <dsp:spPr>
        <a:xfrm>
          <a:off x="0" y="431609"/>
          <a:ext cx="10353675" cy="705600"/>
        </a:xfrm>
        <a:prstGeom prst="rect">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793F77-CF90-4227-97F1-9785597AAC8B}">
      <dsp:nvSpPr>
        <dsp:cNvPr id="0" name=""/>
        <dsp:cNvSpPr/>
      </dsp:nvSpPr>
      <dsp:spPr>
        <a:xfrm>
          <a:off x="517683" y="18329"/>
          <a:ext cx="7247572" cy="826560"/>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941" tIns="0" rIns="273941" bIns="0" numCol="1" spcCol="1270" anchor="ctr" anchorCtr="0">
          <a:noAutofit/>
        </a:bodyPr>
        <a:lstStyle/>
        <a:p>
          <a:pPr lvl="0" algn="l"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Integrates nursing theory and ethics to advance person-centered care.</a:t>
          </a:r>
        </a:p>
      </dsp:txBody>
      <dsp:txXfrm>
        <a:off x="558032" y="58678"/>
        <a:ext cx="7166874" cy="745862"/>
      </dsp:txXfrm>
    </dsp:sp>
    <dsp:sp modelId="{19D75951-C889-4D85-9975-DF5CF53C805F}">
      <dsp:nvSpPr>
        <dsp:cNvPr id="0" name=""/>
        <dsp:cNvSpPr/>
      </dsp:nvSpPr>
      <dsp:spPr>
        <a:xfrm>
          <a:off x="0" y="1701690"/>
          <a:ext cx="10353675" cy="705600"/>
        </a:xfrm>
        <a:prstGeom prst="rect">
          <a:avLst/>
        </a:prstGeom>
        <a:solidFill>
          <a:schemeClr val="lt1">
            <a:alpha val="90000"/>
            <a:hueOff val="0"/>
            <a:satOff val="0"/>
            <a:lumOff val="0"/>
            <a:alphaOff val="0"/>
          </a:schemeClr>
        </a:solidFill>
        <a:ln w="19050" cap="flat" cmpd="sng" algn="ctr">
          <a:solidFill>
            <a:schemeClr val="accent1">
              <a:shade val="80000"/>
              <a:hueOff val="141084"/>
              <a:satOff val="2003"/>
              <a:lumOff val="13423"/>
              <a:alphaOff val="0"/>
            </a:schemeClr>
          </a:solidFill>
          <a:prstDash val="solid"/>
        </a:ln>
        <a:effectLst/>
      </dsp:spPr>
      <dsp:style>
        <a:lnRef idx="2">
          <a:scrgbClr r="0" g="0" b="0"/>
        </a:lnRef>
        <a:fillRef idx="1">
          <a:scrgbClr r="0" g="0" b="0"/>
        </a:fillRef>
        <a:effectRef idx="0">
          <a:scrgbClr r="0" g="0" b="0"/>
        </a:effectRef>
        <a:fontRef idx="minor"/>
      </dsp:style>
    </dsp:sp>
    <dsp:sp modelId="{F6A3DE7C-A0AE-42AC-97B2-A6AE54D3E65A}">
      <dsp:nvSpPr>
        <dsp:cNvPr id="0" name=""/>
        <dsp:cNvSpPr/>
      </dsp:nvSpPr>
      <dsp:spPr>
        <a:xfrm>
          <a:off x="517683" y="1288409"/>
          <a:ext cx="7247572" cy="826560"/>
        </a:xfrm>
        <a:prstGeom prst="roundRect">
          <a:avLst/>
        </a:prstGeom>
        <a:solidFill>
          <a:schemeClr val="accent1">
            <a:shade val="80000"/>
            <a:hueOff val="141084"/>
            <a:satOff val="2003"/>
            <a:lumOff val="1342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941" tIns="0" rIns="273941" bIns="0" numCol="1" spcCol="1270" anchor="ctr" anchorCtr="0">
          <a:noAutofit/>
        </a:bodyPr>
        <a:lstStyle/>
        <a:p>
          <a:pPr lvl="0" algn="l"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Improves clinical outcomes, satisfaction, trust, and empowerment.</a:t>
          </a:r>
        </a:p>
      </dsp:txBody>
      <dsp:txXfrm>
        <a:off x="558032" y="1328758"/>
        <a:ext cx="7166874" cy="745862"/>
      </dsp:txXfrm>
    </dsp:sp>
    <dsp:sp modelId="{2F8D32FE-A71E-4B5F-8740-D92A2CDC3CF3}">
      <dsp:nvSpPr>
        <dsp:cNvPr id="0" name=""/>
        <dsp:cNvSpPr/>
      </dsp:nvSpPr>
      <dsp:spPr>
        <a:xfrm>
          <a:off x="0" y="2971770"/>
          <a:ext cx="10353675" cy="705600"/>
        </a:xfrm>
        <a:prstGeom prst="rect">
          <a:avLst/>
        </a:prstGeom>
        <a:solidFill>
          <a:schemeClr val="lt1">
            <a:alpha val="90000"/>
            <a:hueOff val="0"/>
            <a:satOff val="0"/>
            <a:lumOff val="0"/>
            <a:alphaOff val="0"/>
          </a:schemeClr>
        </a:solidFill>
        <a:ln w="19050" cap="flat" cmpd="sng" algn="ctr">
          <a:solidFill>
            <a:schemeClr val="accent1">
              <a:shade val="80000"/>
              <a:hueOff val="282167"/>
              <a:satOff val="4006"/>
              <a:lumOff val="26846"/>
              <a:alphaOff val="0"/>
            </a:schemeClr>
          </a:solidFill>
          <a:prstDash val="solid"/>
        </a:ln>
        <a:effectLst/>
      </dsp:spPr>
      <dsp:style>
        <a:lnRef idx="2">
          <a:scrgbClr r="0" g="0" b="0"/>
        </a:lnRef>
        <a:fillRef idx="1">
          <a:scrgbClr r="0" g="0" b="0"/>
        </a:fillRef>
        <a:effectRef idx="0">
          <a:scrgbClr r="0" g="0" b="0"/>
        </a:effectRef>
        <a:fontRef idx="minor"/>
      </dsp:style>
    </dsp:sp>
    <dsp:sp modelId="{3E2B6D33-FA34-44C5-81FA-4D32B2889E1B}">
      <dsp:nvSpPr>
        <dsp:cNvPr id="0" name=""/>
        <dsp:cNvSpPr/>
      </dsp:nvSpPr>
      <dsp:spPr>
        <a:xfrm>
          <a:off x="517683" y="2558490"/>
          <a:ext cx="7247572" cy="826560"/>
        </a:xfrm>
        <a:prstGeom prst="roundRect">
          <a:avLst/>
        </a:prstGeom>
        <a:solidFill>
          <a:schemeClr val="accent1">
            <a:shade val="80000"/>
            <a:hueOff val="282167"/>
            <a:satOff val="4006"/>
            <a:lumOff val="268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941" tIns="0" rIns="273941" bIns="0" numCol="1" spcCol="1270" anchor="ctr" anchorCtr="0">
          <a:noAutofit/>
        </a:bodyPr>
        <a:lstStyle/>
        <a:p>
          <a:pPr lvl="0" algn="l"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Strengthens teamwork, patient partnership, and overall care experience.</a:t>
          </a:r>
        </a:p>
      </dsp:txBody>
      <dsp:txXfrm>
        <a:off x="558032" y="2598839"/>
        <a:ext cx="7166874" cy="74586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C0DDBD-BBB7-4938-9E56-1A3BB865636E}" type="datetimeFigureOut">
              <a:rPr lang="en-US" smtClean="0"/>
              <a:t>6/2/2026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249E89-CAB4-49B0-AE72-38DB19C9C517}" type="slidenum">
              <a:rPr lang="en-US" smtClean="0"/>
              <a:t>‹#›</a:t>
            </a:fld>
            <a:endParaRPr lang="en-US"/>
          </a:p>
        </p:txBody>
      </p:sp>
    </p:spTree>
    <p:extLst>
      <p:ext uri="{BB962C8B-B14F-4D97-AF65-F5344CB8AC3E}">
        <p14:creationId xmlns:p14="http://schemas.microsoft.com/office/powerpoint/2010/main" val="111341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Hi everyone, my name's Ernest William. In this session, I will discuss the importance of person-centered care (PCC) for the quality of healthcare and how theories in nursing and ethical approaches to decision-making influence and support the care approach.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1</a:t>
            </a:fld>
            <a:endParaRPr lang="en-US"/>
          </a:p>
        </p:txBody>
      </p:sp>
    </p:spTree>
    <p:extLst>
      <p:ext uri="{BB962C8B-B14F-4D97-AF65-F5344CB8AC3E}">
        <p14:creationId xmlns:p14="http://schemas.microsoft.com/office/powerpoint/2010/main" val="2643410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Nursing theory coupled with PCC provides a strong conceptual and ethical framework for improving the delivery of health care. Jean Watson's theory of human caring is one of the best theories </a:t>
            </a:r>
            <a:r>
              <a:rPr lang="en-US" sz="1200" b="0" kern="1200" dirty="0" smtClean="0">
                <a:solidFill>
                  <a:schemeClr val="tx1"/>
                </a:solidFill>
                <a:effectLst/>
                <a:latin typeface="+mn-lt"/>
                <a:ea typeface="+mn-ea"/>
                <a:cs typeface="+mn-cs"/>
              </a:rPr>
              <a:t>that can </a:t>
            </a:r>
            <a:r>
              <a:rPr lang="en-US" sz="1200" kern="1200" dirty="0" smtClean="0">
                <a:solidFill>
                  <a:schemeClr val="tx1"/>
                </a:solidFill>
                <a:effectLst/>
                <a:latin typeface="+mn-lt"/>
                <a:ea typeface="+mn-ea"/>
                <a:cs typeface="+mn-cs"/>
              </a:rPr>
              <a:t>be </a:t>
            </a:r>
            <a:r>
              <a:rPr lang="en-US" sz="1200" b="0" kern="1200" dirty="0" smtClean="0">
                <a:solidFill>
                  <a:schemeClr val="tx1"/>
                </a:solidFill>
                <a:effectLst/>
                <a:latin typeface="+mn-lt"/>
                <a:ea typeface="+mn-ea"/>
                <a:cs typeface="+mn-cs"/>
              </a:rPr>
              <a:t>excused </a:t>
            </a:r>
            <a:r>
              <a:rPr lang="en-US" sz="1200" kern="1200" dirty="0" smtClean="0">
                <a:solidFill>
                  <a:schemeClr val="tx1"/>
                </a:solidFill>
                <a:effectLst/>
                <a:latin typeface="+mn-lt"/>
                <a:ea typeface="+mn-ea"/>
                <a:cs typeface="+mn-cs"/>
              </a:rPr>
              <a:t>understand the direct influence of caring, compassion, and respect for human dignity in relation to ethical healthcare practice (</a:t>
            </a:r>
            <a:r>
              <a:rPr lang="en-US" sz="1200" kern="1200" dirty="0" err="1" smtClean="0">
                <a:solidFill>
                  <a:schemeClr val="tx1"/>
                </a:solidFill>
                <a:effectLst/>
                <a:latin typeface="+mn-lt"/>
                <a:ea typeface="+mn-ea"/>
                <a:cs typeface="+mn-cs"/>
              </a:rPr>
              <a:t>Gunawan</a:t>
            </a:r>
            <a:r>
              <a:rPr lang="en-US" sz="1200" kern="1200" dirty="0" smtClean="0">
                <a:solidFill>
                  <a:schemeClr val="tx1"/>
                </a:solidFill>
                <a:effectLst/>
                <a:latin typeface="+mn-lt"/>
                <a:ea typeface="+mn-ea"/>
                <a:cs typeface="+mn-cs"/>
              </a:rPr>
              <a:t> et al., 2022). The theory of transpersonal relationships developed by Watson is a true fit with PCC, in which the patient is seen as a whole person, not a diagnosis. Nursing theory facilitates ethical decisions, particularly by emphasizing key values like autonomy through shared decision-making, beneficence through tailored interventions, non-maleficence through comprehensive risk assessment, and justice through fair distribution of resources in healthcare (</a:t>
            </a:r>
            <a:r>
              <a:rPr lang="en-US" sz="1200" kern="1200" dirty="0" err="1" smtClean="0">
                <a:solidFill>
                  <a:schemeClr val="tx1"/>
                </a:solidFill>
                <a:effectLst/>
                <a:latin typeface="+mn-lt"/>
                <a:ea typeface="+mn-ea"/>
                <a:cs typeface="+mn-cs"/>
              </a:rPr>
              <a:t>Afra</a:t>
            </a:r>
            <a:r>
              <a:rPr lang="en-US" sz="1200" kern="1200" dirty="0" smtClean="0">
                <a:solidFill>
                  <a:schemeClr val="tx1"/>
                </a:solidFill>
                <a:effectLst/>
                <a:latin typeface="+mn-lt"/>
                <a:ea typeface="+mn-ea"/>
                <a:cs typeface="+mn-cs"/>
              </a:rPr>
              <a:t> et al., 2022). Patients report greater trust, involvement, and empowerment when the healthcare practitioner adopts Watson's caring science in a collaborative practice. This relationship-centric enhancement can be seen in actual results such as enhanced patient satisfaction, adherence to treatment plans, reduced hospital readmissions, and improved self-management of chronic conditions (Nass et al., 2024). The power of theory-based person-centered care is immense and can have a profound effect on both experiential and quantitative patient outcomes as it translates into systems with a strong ethical foundation within the context of each health care organization where it is applied.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2</a:t>
            </a:fld>
            <a:endParaRPr lang="en-US"/>
          </a:p>
        </p:txBody>
      </p:sp>
    </p:spTree>
    <p:extLst>
      <p:ext uri="{BB962C8B-B14F-4D97-AF65-F5344CB8AC3E}">
        <p14:creationId xmlns:p14="http://schemas.microsoft.com/office/powerpoint/2010/main" val="37304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Jean Watson's Theory of Human Caring furthers the notion of ethical decision-making by adding moral accountability into the nurse-client relationship. Respect for human dignity, presence, and understanding are core to Watson’s theory, which automatically resonates with the ethical values in the healthcare profession. The theory aims to foster autonomy through collaboration in decision-making and acknowledging the values, beliefs, and preferences of patients. It also exhibits beneficence by being compassionate and caring about the patient's overall health instead of just their symptoms (</a:t>
            </a:r>
            <a:r>
              <a:rPr lang="en-US" sz="1200" kern="1200" dirty="0" err="1" smtClean="0">
                <a:solidFill>
                  <a:schemeClr val="tx1"/>
                </a:solidFill>
                <a:effectLst/>
                <a:latin typeface="+mn-lt"/>
                <a:ea typeface="+mn-ea"/>
                <a:cs typeface="+mn-cs"/>
              </a:rPr>
              <a:t>Curcio</a:t>
            </a:r>
            <a:r>
              <a:rPr lang="en-US" sz="1200" kern="1200" dirty="0" smtClean="0">
                <a:solidFill>
                  <a:schemeClr val="tx1"/>
                </a:solidFill>
                <a:effectLst/>
                <a:latin typeface="+mn-lt"/>
                <a:ea typeface="+mn-ea"/>
                <a:cs typeface="+mn-cs"/>
              </a:rPr>
              <a:t> et al., 2024). It is also now supported by the theory, which encourages reflective practice and thought around the possible effect interventions will have on patients' physical, emotional, and spiritual well-being. Additionally, Watson's emphasis on equity and human dignity also contributes to justice, which ensures that all people are treated with respect and dignity regardless of their background or identity (</a:t>
            </a:r>
            <a:r>
              <a:rPr lang="en-US" sz="1200" kern="1200" dirty="0" err="1" smtClean="0">
                <a:solidFill>
                  <a:schemeClr val="tx1"/>
                </a:solidFill>
                <a:effectLst/>
                <a:latin typeface="+mn-lt"/>
                <a:ea typeface="+mn-ea"/>
                <a:cs typeface="+mn-cs"/>
              </a:rPr>
              <a:t>Afra</a:t>
            </a:r>
            <a:r>
              <a:rPr lang="en-US" sz="1200" kern="1200" dirty="0" smtClean="0">
                <a:solidFill>
                  <a:schemeClr val="tx1"/>
                </a:solidFill>
                <a:effectLst/>
                <a:latin typeface="+mn-lt"/>
                <a:ea typeface="+mn-ea"/>
                <a:cs typeface="+mn-cs"/>
              </a:rPr>
              <a:t> et al., 2022). This reflects the goal of using caring science to guide decision-making, thereby directing healthcare decision-making to not only be clinically sound, but also ethically responsible.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3</a:t>
            </a:fld>
            <a:endParaRPr lang="en-US"/>
          </a:p>
        </p:txBody>
      </p:sp>
    </p:spTree>
    <p:extLst>
      <p:ext uri="{BB962C8B-B14F-4D97-AF65-F5344CB8AC3E}">
        <p14:creationId xmlns:p14="http://schemas.microsoft.com/office/powerpoint/2010/main" val="3173366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theory of 'human caring' developed by Jean Watson is a holistic theory of care and can be applied to inform person-centered working in a way that is transpersonal, holistic, and humanistic. The theory highlights the importance of developing caring relationships with patients in a more profound and empathetic manner, directly applicable to individualized patient care (</a:t>
            </a:r>
            <a:r>
              <a:rPr lang="en-US" sz="1200" kern="1200" dirty="0" err="1" smtClean="0">
                <a:solidFill>
                  <a:schemeClr val="tx1"/>
                </a:solidFill>
                <a:effectLst/>
                <a:latin typeface="+mn-lt"/>
                <a:ea typeface="+mn-ea"/>
                <a:cs typeface="+mn-cs"/>
              </a:rPr>
              <a:t>Curcio</a:t>
            </a:r>
            <a:r>
              <a:rPr lang="en-US" sz="1200" kern="1200" dirty="0" smtClean="0">
                <a:solidFill>
                  <a:schemeClr val="tx1"/>
                </a:solidFill>
                <a:effectLst/>
                <a:latin typeface="+mn-lt"/>
                <a:ea typeface="+mn-ea"/>
                <a:cs typeface="+mn-cs"/>
              </a:rPr>
              <a:t> et al., 2024). With a caring relationship, healthcare professionals will gain insight into the needs, values, and preferences of the patient, which will enhance emotional support and trust. The theory also supports teamwork, as team members are encouraged to make decisions with other team members and to plan the patient's care together, thus ensuring that the team members work together for the patient's benefit (</a:t>
            </a:r>
            <a:r>
              <a:rPr lang="en-US" sz="1200" kern="1200" dirty="0" err="1" smtClean="0">
                <a:solidFill>
                  <a:schemeClr val="tx1"/>
                </a:solidFill>
                <a:effectLst/>
                <a:latin typeface="+mn-lt"/>
                <a:ea typeface="+mn-ea"/>
                <a:cs typeface="+mn-cs"/>
              </a:rPr>
              <a:t>Bagheri</a:t>
            </a:r>
            <a:r>
              <a:rPr lang="en-US" sz="1200" kern="1200" dirty="0" smtClean="0">
                <a:solidFill>
                  <a:schemeClr val="tx1"/>
                </a:solidFill>
                <a:effectLst/>
                <a:latin typeface="+mn-lt"/>
                <a:ea typeface="+mn-ea"/>
                <a:cs typeface="+mn-cs"/>
              </a:rPr>
              <a:t> et al., 2023). The theory is grounded in the empowerment principle, which is defined as the active involvement of the patient in setting care goals, chronic disease management, and self-care. The theory's emphasis on caring relationships and collaborations can be applied to create an ethical framework for health care practices that results in better patient outcomes (</a:t>
            </a:r>
            <a:r>
              <a:rPr lang="en-US" sz="1200" kern="1200" dirty="0" err="1" smtClean="0">
                <a:solidFill>
                  <a:schemeClr val="tx1"/>
                </a:solidFill>
                <a:effectLst/>
                <a:latin typeface="+mn-lt"/>
                <a:ea typeface="+mn-ea"/>
                <a:cs typeface="+mn-cs"/>
              </a:rPr>
              <a:t>Gunawan</a:t>
            </a:r>
            <a:r>
              <a:rPr lang="en-US" sz="1200" kern="1200" dirty="0" smtClean="0">
                <a:solidFill>
                  <a:schemeClr val="tx1"/>
                </a:solidFill>
                <a:effectLst/>
                <a:latin typeface="+mn-lt"/>
                <a:ea typeface="+mn-ea"/>
                <a:cs typeface="+mn-cs"/>
              </a:rPr>
              <a:t> et al., 2022). The quantitative benefits are increased patient satisfaction rates, decreased hospital readmission rates, increased compliance with care plans, and the qualitative benefits are improved emotional well-being, empowerment, and feelings of dignity and autonomy.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249E89-CAB4-49B0-AE72-38DB19C9C517}" type="slidenum">
              <a:rPr lang="en-US" smtClean="0"/>
              <a:t>4</a:t>
            </a:fld>
            <a:endParaRPr lang="en-US"/>
          </a:p>
        </p:txBody>
      </p:sp>
    </p:spTree>
    <p:extLst>
      <p:ext uri="{BB962C8B-B14F-4D97-AF65-F5344CB8AC3E}">
        <p14:creationId xmlns:p14="http://schemas.microsoft.com/office/powerpoint/2010/main" val="83370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One evidence-based practice that represents person-centered care is the implementation of a person-centered collaborative care model in an acute care or chronic disease environment. The initiative is based on a combination of interdisciplinary practice and ethical practice decision-making for effective and person-centered care (</a:t>
            </a:r>
            <a:r>
              <a:rPr lang="en-US" sz="1200" b="0" kern="1200" dirty="0" err="1" smtClean="0">
                <a:solidFill>
                  <a:schemeClr val="tx1"/>
                </a:solidFill>
                <a:effectLst/>
                <a:latin typeface="+mn-lt"/>
                <a:ea typeface="+mn-ea"/>
                <a:cs typeface="+mn-cs"/>
              </a:rPr>
              <a:t>Hallgren</a:t>
            </a:r>
            <a:r>
              <a:rPr lang="en-US" sz="1200" b="0" kern="1200" dirty="0" smtClean="0">
                <a:solidFill>
                  <a:schemeClr val="tx1"/>
                </a:solidFill>
                <a:effectLst/>
                <a:latin typeface="+mn-lt"/>
                <a:ea typeface="+mn-ea"/>
                <a:cs typeface="+mn-cs"/>
              </a:rPr>
              <a:t> et al., 2021). The project consists of daily visits by nurses, physicians, pharmacists, social workers, and the patient, who is part of the process, to make decisions and make simultaneous changes to the care provided. Ethical practice decision-making is integrated into case review sessions that examine interventions and incorporate principles of autonomy, beneficence, no maleficence and justice, with consideration of patients' values in all care decisions (</a:t>
            </a:r>
            <a:r>
              <a:rPr lang="en-US" sz="1200" b="0" kern="1200" dirty="0" err="1" smtClean="0">
                <a:solidFill>
                  <a:schemeClr val="tx1"/>
                </a:solidFill>
                <a:effectLst/>
                <a:latin typeface="+mn-lt"/>
                <a:ea typeface="+mn-ea"/>
                <a:cs typeface="+mn-cs"/>
              </a:rPr>
              <a:t>Mareya</a:t>
            </a:r>
            <a:r>
              <a:rPr lang="en-US" sz="1200" b="0" kern="1200" dirty="0" smtClean="0">
                <a:solidFill>
                  <a:schemeClr val="tx1"/>
                </a:solidFill>
                <a:effectLst/>
                <a:latin typeface="+mn-lt"/>
                <a:ea typeface="+mn-ea"/>
                <a:cs typeface="+mn-cs"/>
              </a:rPr>
              <a:t> et al., 2025). Staff training is given on reflective practice, communication and cultural humility to encourage ethical and person-centered care. The initiative is evidence-based. Interdisciplinary, person-centered approaches to care have been shown to enhance patient engagement, trust and self-management, and improve the satisfaction of and retention in the workforce (</a:t>
            </a:r>
            <a:r>
              <a:rPr lang="en-US" sz="1200" b="0" kern="1200" dirty="0" err="1" smtClean="0">
                <a:solidFill>
                  <a:schemeClr val="tx1"/>
                </a:solidFill>
                <a:effectLst/>
                <a:latin typeface="+mn-lt"/>
                <a:ea typeface="+mn-ea"/>
                <a:cs typeface="+mn-cs"/>
              </a:rPr>
              <a:t>Kongkar</a:t>
            </a:r>
            <a:r>
              <a:rPr lang="en-US" sz="1200" b="0" kern="1200" dirty="0" smtClean="0">
                <a:solidFill>
                  <a:schemeClr val="tx1"/>
                </a:solidFill>
                <a:effectLst/>
                <a:latin typeface="+mn-lt"/>
                <a:ea typeface="+mn-ea"/>
                <a:cs typeface="+mn-cs"/>
              </a:rPr>
              <a:t> et al., 2025). Increased patient satisfaction scores, reduced readmissions, and improved adherence with treatment plans are some of the quantitative results, while improved patient dignity, emotional wellbeing and confidence in self-management are some of the qualitative results. The PCC-care model brings to light the link between team working, ethical care practice decision-making, and patient-centered care and health outcomes.</a:t>
            </a:r>
            <a:endParaRPr lang="en-US" sz="1200" b="1"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5</a:t>
            </a:fld>
            <a:endParaRPr lang="en-US"/>
          </a:p>
        </p:txBody>
      </p:sp>
    </p:spTree>
    <p:extLst>
      <p:ext uri="{BB962C8B-B14F-4D97-AF65-F5344CB8AC3E}">
        <p14:creationId xmlns:p14="http://schemas.microsoft.com/office/powerpoint/2010/main" val="3480788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person-centered collaborative care is specifically related to Jean Watson's theory of human caring, which emphasizes transpersonal care, holistic healing, and human dignity. The project will use Watson's theoretical framework as a basis for supporting patients as active agents, fostering trust, engagement, and empowerment (</a:t>
            </a:r>
            <a:r>
              <a:rPr lang="en-US" sz="1200" kern="1200" dirty="0" err="1" smtClean="0">
                <a:solidFill>
                  <a:schemeClr val="tx1"/>
                </a:solidFill>
                <a:effectLst/>
                <a:latin typeface="+mn-lt"/>
                <a:ea typeface="+mn-ea"/>
                <a:cs typeface="+mn-cs"/>
              </a:rPr>
              <a:t>Curcio</a:t>
            </a:r>
            <a:r>
              <a:rPr lang="en-US" sz="1200" kern="1200" dirty="0" smtClean="0">
                <a:solidFill>
                  <a:schemeClr val="tx1"/>
                </a:solidFill>
                <a:effectLst/>
                <a:latin typeface="+mn-lt"/>
                <a:ea typeface="+mn-ea"/>
                <a:cs typeface="+mn-cs"/>
              </a:rPr>
              <a:t> et al., 2024). Staff development incorporates caring science theory, where nurses and other staff members are taught to engage others in caring, to understand the values of patients, and to make decisions ethically. Reflective practice exercises and ethical case analysis embody ideals and enable the care team to bridge theory to practice (Sherwood, 2024). Patients are also educated in personal responsibility in shared decision-making, care planning, and self-management as outlined in Watson's theory of patient empowerment and holistic healing. All team members practice ethical, collaborative, and caring practices, and patients are actively involved as partners in their care (</a:t>
            </a:r>
            <a:r>
              <a:rPr lang="en-US" sz="1200" kern="1200" dirty="0" err="1" smtClean="0">
                <a:solidFill>
                  <a:schemeClr val="tx1"/>
                </a:solidFill>
                <a:effectLst/>
                <a:latin typeface="+mn-lt"/>
                <a:ea typeface="+mn-ea"/>
                <a:cs typeface="+mn-cs"/>
              </a:rPr>
              <a:t>Marzban</a:t>
            </a:r>
            <a:r>
              <a:rPr lang="en-US" sz="1200" kern="1200" dirty="0" smtClean="0">
                <a:solidFill>
                  <a:schemeClr val="tx1"/>
                </a:solidFill>
                <a:effectLst/>
                <a:latin typeface="+mn-lt"/>
                <a:ea typeface="+mn-ea"/>
                <a:cs typeface="+mn-cs"/>
              </a:rPr>
              <a:t> et al., 2022). Ultimately, the linking of the initiative to Watson’s theory offers a real-world approach to staff and patient education, leading to enhanced collaboration, ethical care practices, and patient outcomes.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6</a:t>
            </a:fld>
            <a:endParaRPr lang="en-US"/>
          </a:p>
        </p:txBody>
      </p:sp>
    </p:spTree>
    <p:extLst>
      <p:ext uri="{BB962C8B-B14F-4D97-AF65-F5344CB8AC3E}">
        <p14:creationId xmlns:p14="http://schemas.microsoft.com/office/powerpoint/2010/main" val="2331046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person-centered collaborative care model is expected to bring significant changes to quantitative and qualitative patient outcomes. Quantitative results: improved patient satisfaction scores, higher treatment adherence, decreased hospital readmissions, decreased adverse events, and enhanced clinical performance scores (e.g., lower chronic disease management; </a:t>
            </a:r>
            <a:r>
              <a:rPr lang="en-US" sz="1200" kern="1200" dirty="0" err="1" smtClean="0">
                <a:solidFill>
                  <a:schemeClr val="tx1"/>
                </a:solidFill>
                <a:effectLst/>
                <a:latin typeface="+mn-lt"/>
                <a:ea typeface="+mn-ea"/>
                <a:cs typeface="+mn-cs"/>
              </a:rPr>
              <a:t>Saragih</a:t>
            </a:r>
            <a:r>
              <a:rPr lang="en-US" sz="1200" kern="1200" dirty="0" smtClean="0">
                <a:solidFill>
                  <a:schemeClr val="tx1"/>
                </a:solidFill>
                <a:effectLst/>
                <a:latin typeface="+mn-lt"/>
                <a:ea typeface="+mn-ea"/>
                <a:cs typeface="+mn-cs"/>
              </a:rPr>
              <a:t> et al., 2024). Qualitative results would focus on the patient care relationship and experience, including greater patient trust, emotional health, and a sense of dignity. Patients would be expected to: be more confident in taking charge of their health; engage in decision-making; and have better perceptions of communication and support from the health team (Wilson &amp; Hutchison, 2024). Both quantitative and qualitative data have been analyzed to give a holistic picture of the effectiveness of the initiative. The results indicate that the PCC-care model is associated with quantitative clinical results as well as patient experience, empowerment and overall well-being. The results highlight the significance of using person-centered, theory-driven and ethical strategies for delivering healthcare.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7</a:t>
            </a:fld>
            <a:endParaRPr lang="en-US"/>
          </a:p>
        </p:txBody>
      </p:sp>
    </p:spTree>
    <p:extLst>
      <p:ext uri="{BB962C8B-B14F-4D97-AF65-F5344CB8AC3E}">
        <p14:creationId xmlns:p14="http://schemas.microsoft.com/office/powerpoint/2010/main" val="1048576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sum up, the person-centered collaborative care model represents how nursing theory, ethical decision-making and collaboration can be applied to enhance patient care. The PCC-care model is based on Jean Watson's theory of human caring, which emphasizes empathy, dignity, and holistic care as well as patient-partner involvement. The model's team-based collaboration, reflection, and empowerment aim to enhance quantitative results as well as qualitative results, such as satisfaction, adherence, and readmission rates, trust, emotional well-being, and confidence. The theory-driven and evidence-based approach is an answer to how teams and patients can collaborate effectively and form an ethical and caring environment. The PCC-care model is a promising approach to enhance person-centered care, organization and patient experience.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249E89-CAB4-49B0-AE72-38DB19C9C517}" type="slidenum">
              <a:rPr lang="en-US" smtClean="0"/>
              <a:t>8</a:t>
            </a:fld>
            <a:endParaRPr lang="en-US"/>
          </a:p>
        </p:txBody>
      </p:sp>
    </p:spTree>
    <p:extLst>
      <p:ext uri="{BB962C8B-B14F-4D97-AF65-F5344CB8AC3E}">
        <p14:creationId xmlns:p14="http://schemas.microsoft.com/office/powerpoint/2010/main" val="3562650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770B7D-0290-432A-AC7D-509110393D36}" type="datetime1">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3673607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742203-372D-4B23-AEB5-DB39575CDA97}" type="datetime1">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2726448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7B492D-C1D0-45E8-A0C2-98601F354D24}" type="datetime1">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4039786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DC0918-AF21-4656-82A4-3A3B71A5C620}"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3026224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78474D-5C36-445D-8CD0-366AB5960547}" type="datetime1">
              <a:rPr lang="en-US" smtClean="0"/>
              <a:t>6/2/2026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123396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6E0BD0-EA95-4931-BA60-673D94817CF4}" type="datetime1">
              <a:rPr lang="en-US" smtClean="0"/>
              <a:t>6/2/2026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91798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6BB70-6951-43F6-AB9B-C8ADD9264F2C}" type="datetime1">
              <a:rPr lang="en-US" smtClean="0"/>
              <a:t>6/2/2026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102152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6F6849-726D-41BC-BFBC-5262335EAE11}"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1066485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9214CE-56A3-4763-929E-E7685C917E8F}"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2990468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FB443F-B260-4F0E-9005-B410750CAEC4}"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325155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BD3AB7-7E45-42F4-A641-FB098C3B98F1}"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2084307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480144-92EB-42D3-A802-9492B278DCCE}"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06091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FDFE57-FD1E-4FFA-AD2F-5253C455D219}" type="datetime1">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19062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F9E8F2D-82EE-40B7-A869-CEEABDCA282B}" type="datetime1">
              <a:rPr lang="en-US" smtClean="0"/>
              <a:t>6/2/2026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251920568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F9E8F2D-82EE-40B7-A869-CEEABDCA282B}" type="datetime1">
              <a:rPr lang="en-US" smtClean="0"/>
              <a:t>6/2/2026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310160504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65A9B9-14BE-4F15-8820-F9CD905A8BA8}" type="datetime1">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1816101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849E1-3475-46C0-8608-AAB37EE6FEA8}" type="datetime1">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71E18-C469-4A19-8512-1D3EFD72380E}" type="slidenum">
              <a:rPr lang="en-US" smtClean="0"/>
              <a:t>‹#›</a:t>
            </a:fld>
            <a:endParaRPr lang="en-US"/>
          </a:p>
        </p:txBody>
      </p:sp>
    </p:spTree>
    <p:extLst>
      <p:ext uri="{BB962C8B-B14F-4D97-AF65-F5344CB8AC3E}">
        <p14:creationId xmlns:p14="http://schemas.microsoft.com/office/powerpoint/2010/main" val="602869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F9E8F2D-82EE-40B7-A869-CEEABDCA282B}" type="datetime1">
              <a:rPr lang="en-US" smtClean="0"/>
              <a:t>6/2/2026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1D71E18-C469-4A19-8512-1D3EFD72380E}" type="slidenum">
              <a:rPr lang="en-US" smtClean="0"/>
              <a:t>‹#›</a:t>
            </a:fld>
            <a:endParaRPr lang="en-US"/>
          </a:p>
        </p:txBody>
      </p:sp>
    </p:spTree>
    <p:extLst>
      <p:ext uri="{BB962C8B-B14F-4D97-AF65-F5344CB8AC3E}">
        <p14:creationId xmlns:p14="http://schemas.microsoft.com/office/powerpoint/2010/main" val="4266572363"/>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jf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openxmlformats.org/officeDocument/2006/relationships/hyperlink" Target="https://doi.org/10.1111/inm.70111" TargetMode="External"/><Relationship Id="rId13" Type="http://schemas.openxmlformats.org/officeDocument/2006/relationships/hyperlink" Target="https://doi.org/10.1177/10497323241272003" TargetMode="External"/><Relationship Id="rId3" Type="http://schemas.openxmlformats.org/officeDocument/2006/relationships/hyperlink" Target="https://doi.org/10.1186/s12913-023-09725-9" TargetMode="External"/><Relationship Id="rId7" Type="http://schemas.openxmlformats.org/officeDocument/2006/relationships/hyperlink" Target="https://doi.org/10.2147/jmdh.s497846" TargetMode="External"/><Relationship Id="rId12" Type="http://schemas.openxmlformats.org/officeDocument/2006/relationships/hyperlink" Target="https://doi.org/10.1016/j.ijnss.2024.08.002" TargetMode="External"/><Relationship Id="rId2" Type="http://schemas.openxmlformats.org/officeDocument/2006/relationships/hyperlink" Target="https://doi.org/10.34172/jcs.2022.21" TargetMode="External"/><Relationship Id="rId1" Type="http://schemas.openxmlformats.org/officeDocument/2006/relationships/slideLayout" Target="../slideLayouts/slideLayout7.xml"/><Relationship Id="rId6" Type="http://schemas.openxmlformats.org/officeDocument/2006/relationships/hyperlink" Target="https://doi.org/10.1016/j.ienj.2021.101068" TargetMode="External"/><Relationship Id="rId11" Type="http://schemas.openxmlformats.org/officeDocument/2006/relationships/hyperlink" Target="https://doi.org/10.1111/wvn.12746" TargetMode="External"/><Relationship Id="rId5" Type="http://schemas.openxmlformats.org/officeDocument/2006/relationships/hyperlink" Target="https://doi.org/10.1177/08943184211070582" TargetMode="External"/><Relationship Id="rId10" Type="http://schemas.openxmlformats.org/officeDocument/2006/relationships/hyperlink" Target="https://www.ncbi.nlm.nih.gov/books/NBK607582/" TargetMode="External"/><Relationship Id="rId4" Type="http://schemas.openxmlformats.org/officeDocument/2006/relationships/hyperlink" Target="https://doi.org/10.3390/nursrep14030162" TargetMode="External"/><Relationship Id="rId9" Type="http://schemas.openxmlformats.org/officeDocument/2006/relationships/hyperlink" Target="https://doi.org/10.1177/2374373522112543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4C83-3167-B169-99B1-6AAFF14C5736}"/>
              </a:ext>
            </a:extLst>
          </p:cNvPr>
          <p:cNvSpPr>
            <a:spLocks noGrp="1"/>
          </p:cNvSpPr>
          <p:nvPr>
            <p:ph type="ctrTitle"/>
          </p:nvPr>
        </p:nvSpPr>
        <p:spPr>
          <a:xfrm>
            <a:off x="1374874" y="405596"/>
            <a:ext cx="8825658" cy="2834833"/>
          </a:xfrm>
        </p:spPr>
        <p:txBody>
          <a:bodyPr/>
          <a:lstStyle/>
          <a:p>
            <a:pPr algn="ctr"/>
            <a:r>
              <a:rPr lang="en-US" sz="3600" b="1" cap="none" dirty="0">
                <a:latin typeface="Times New Roman" panose="02020603050405020304" pitchFamily="18" charset="0"/>
                <a:ea typeface="Calibri" panose="020F0502020204030204" pitchFamily="34" charset="0"/>
              </a:rPr>
              <a:t>Supporting Person-centered Collaborative Care With Nursing Theory </a:t>
            </a:r>
            <a:endParaRPr lang="en-US" sz="3600" b="1" cap="none" dirty="0"/>
          </a:p>
        </p:txBody>
      </p:sp>
      <p:sp>
        <p:nvSpPr>
          <p:cNvPr id="3" name="Subtitle 2">
            <a:extLst>
              <a:ext uri="{FF2B5EF4-FFF2-40B4-BE49-F238E27FC236}">
                <a16:creationId xmlns:a16="http://schemas.microsoft.com/office/drawing/2014/main" id="{78F821CF-A264-80E4-85C1-3D3F6848A13C}"/>
              </a:ext>
            </a:extLst>
          </p:cNvPr>
          <p:cNvSpPr>
            <a:spLocks noGrp="1"/>
          </p:cNvSpPr>
          <p:nvPr>
            <p:ph type="subTitle" idx="1"/>
          </p:nvPr>
        </p:nvSpPr>
        <p:spPr>
          <a:xfrm>
            <a:off x="1224403" y="3703899"/>
            <a:ext cx="8825658" cy="1356167"/>
          </a:xfrm>
        </p:spPr>
        <p:txBody>
          <a:bodyPr>
            <a:noAutofit/>
          </a:bodyPr>
          <a:lstStyle/>
          <a:p>
            <a:pPr indent="457200" algn="ctr">
              <a:lnSpc>
                <a:spcPct val="100000"/>
              </a:lnSpc>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Student Name</a:t>
            </a:r>
            <a:endParaRPr lang="en-CA"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00000"/>
              </a:lnSpc>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University</a:t>
            </a:r>
            <a:endParaRPr lang="en-CA"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0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NURS-FPX8008</a:t>
            </a:r>
            <a:endParaRPr lang="en-CA"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0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Professor </a:t>
            </a:r>
            <a:endParaRPr lang="en-CA"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00000"/>
              </a:lnSpc>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May 2026</a:t>
            </a:r>
            <a:endParaRPr lang="en-CA"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9129" y="3393655"/>
            <a:ext cx="3473286" cy="25356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91306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AD1E3-2EEB-1399-D7D7-75998C39C3B8}"/>
              </a:ext>
            </a:extLst>
          </p:cNvPr>
          <p:cNvSpPr>
            <a:spLocks noGrp="1"/>
          </p:cNvSpPr>
          <p:nvPr>
            <p:ph type="title"/>
          </p:nvPr>
        </p:nvSpPr>
        <p:spPr>
          <a:xfrm>
            <a:off x="645740" y="577932"/>
            <a:ext cx="9404723" cy="970968"/>
          </a:xfrm>
        </p:spPr>
        <p:txBody>
          <a:bodyPr/>
          <a:lstStyle/>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Nursing Theory Supports PPC</a:t>
            </a:r>
            <a:endParaRPr lang="en-US" sz="3200" b="1" dirty="0">
              <a:latin typeface="Times New Roman" panose="02020603050405020304" pitchFamily="18"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F0A0ACB7-F630-F1BD-E2D5-A3CD38F42384}"/>
              </a:ext>
            </a:extLst>
          </p:cNvPr>
          <p:cNvGraphicFramePr>
            <a:graphicFrameLocks noGrp="1"/>
          </p:cNvGraphicFramePr>
          <p:nvPr>
            <p:ph idx="1"/>
            <p:extLst>
              <p:ext uri="{D42A27DB-BD31-4B8C-83A1-F6EECF244321}">
                <p14:modId xmlns:p14="http://schemas.microsoft.com/office/powerpoint/2010/main" val="1965029158"/>
              </p:ext>
            </p:extLst>
          </p:nvPr>
        </p:nvGraphicFramePr>
        <p:xfrm>
          <a:off x="235210" y="2052638"/>
          <a:ext cx="7971241"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FAD2D5D-05BB-0196-9851-3C54D31517CF}"/>
              </a:ext>
            </a:extLst>
          </p:cNvPr>
          <p:cNvSpPr>
            <a:spLocks noGrp="1"/>
          </p:cNvSpPr>
          <p:nvPr>
            <p:ph type="sldNum" sz="quarter" idx="12"/>
          </p:nvPr>
        </p:nvSpPr>
        <p:spPr/>
        <p:txBody>
          <a:bodyPr/>
          <a:lstStyle/>
          <a:p>
            <a:fld id="{A1D71E18-C469-4A19-8512-1D3EFD72380E}" type="slidenum">
              <a:rPr lang="en-US" smtClean="0">
                <a:latin typeface="Times New Roman" panose="02020603050405020304" pitchFamily="18" charset="0"/>
                <a:cs typeface="Times New Roman" panose="02020603050405020304" pitchFamily="18" charset="0"/>
              </a:rPr>
              <a:t>2</a:t>
            </a:fld>
            <a:endParaRPr lang="en-US">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65F8C66-F1D4-2D8F-69CD-E861A624F76A}"/>
              </a:ext>
            </a:extLst>
          </p:cNvPr>
          <p:cNvSpPr txBox="1"/>
          <p:nvPr/>
        </p:nvSpPr>
        <p:spPr>
          <a:xfrm>
            <a:off x="3232231" y="6195856"/>
            <a:ext cx="6094070" cy="523220"/>
          </a:xfrm>
          <a:prstGeom prst="rect">
            <a:avLst/>
          </a:prstGeom>
          <a:noFill/>
        </p:spPr>
        <p:txBody>
          <a:bodyPr wrap="square">
            <a:spAutoFit/>
          </a:bodyPr>
          <a:lstStyle/>
          <a:p>
            <a:pPr indent="457200" algn="ctr">
              <a:lnSpc>
                <a:spcPct val="200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Afra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et al., 2022;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Gunawan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et al., 2022; Nass et al., 2024)</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22054" y="2292123"/>
            <a:ext cx="2671232" cy="2671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56462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ED3C-4913-0631-0955-A1857BF447AB}"/>
              </a:ext>
            </a:extLst>
          </p:cNvPr>
          <p:cNvSpPr>
            <a:spLocks noGrp="1"/>
          </p:cNvSpPr>
          <p:nvPr>
            <p:ph type="title"/>
          </p:nvPr>
        </p:nvSpPr>
        <p:spPr/>
        <p:txBody>
          <a:bodyPr/>
          <a:lstStyle/>
          <a:p>
            <a:pPr algn="ctr"/>
            <a:r>
              <a:rPr lang="en-US" sz="3200" b="1" cap="none" dirty="0">
                <a:latin typeface="Times New Roman" panose="02020603050405020304" pitchFamily="18" charset="0"/>
                <a:cs typeface="Times New Roman" panose="02020603050405020304" pitchFamily="18" charset="0"/>
              </a:rPr>
              <a:t>Theory Upholding Ethical Principles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07238606"/>
              </p:ext>
            </p:extLst>
          </p:nvPr>
        </p:nvGraphicFramePr>
        <p:xfrm>
          <a:off x="-814708" y="2544527"/>
          <a:ext cx="9733415"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FE6D53E-1C69-B473-8C00-D578EFFB3ACE}"/>
              </a:ext>
            </a:extLst>
          </p:cNvPr>
          <p:cNvSpPr>
            <a:spLocks noGrp="1"/>
          </p:cNvSpPr>
          <p:nvPr>
            <p:ph type="sldNum" sz="quarter" idx="12"/>
          </p:nvPr>
        </p:nvSpPr>
        <p:spPr/>
        <p:txBody>
          <a:bodyPr/>
          <a:lstStyle/>
          <a:p>
            <a:fld id="{A1D71E18-C469-4A19-8512-1D3EFD72380E}" type="slidenum">
              <a:rPr lang="en-US" smtClean="0">
                <a:latin typeface="Times New Roman" panose="02020603050405020304" pitchFamily="18" charset="0"/>
                <a:cs typeface="Times New Roman" panose="02020603050405020304" pitchFamily="18" charset="0"/>
              </a:rPr>
              <a:t>3</a:t>
            </a:fld>
            <a:endParaRPr lang="en-US">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CD149C0-426A-0A0F-7423-F98F5512515F}"/>
              </a:ext>
            </a:extLst>
          </p:cNvPr>
          <p:cNvSpPr txBox="1"/>
          <p:nvPr/>
        </p:nvSpPr>
        <p:spPr>
          <a:xfrm>
            <a:off x="6757136" y="6277334"/>
            <a:ext cx="5434864" cy="523220"/>
          </a:xfrm>
          <a:prstGeom prst="rect">
            <a:avLst/>
          </a:prstGeom>
          <a:noFill/>
        </p:spPr>
        <p:txBody>
          <a:bodyPr wrap="square">
            <a:spAutoFit/>
          </a:bodyPr>
          <a:lstStyle/>
          <a:p>
            <a:pPr indent="457200">
              <a:lnSpc>
                <a:spcPct val="200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Afra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et al., 2022;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Curcio</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et al., 2024)</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4965" y="3038060"/>
            <a:ext cx="3331326" cy="2216846"/>
          </a:xfrm>
          <a:prstGeom prst="rect">
            <a:avLst/>
          </a:prstGeom>
          <a:ln>
            <a:noFill/>
          </a:ln>
          <a:effectLst>
            <a:softEdge rad="112500"/>
          </a:effectLst>
        </p:spPr>
      </p:pic>
    </p:spTree>
    <p:extLst>
      <p:ext uri="{BB962C8B-B14F-4D97-AF65-F5344CB8AC3E}">
        <p14:creationId xmlns:p14="http://schemas.microsoft.com/office/powerpoint/2010/main" val="286380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200000"/>
              </a:lnSpc>
              <a:spcAft>
                <a:spcPts val="0"/>
              </a:spcAft>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Theory Connection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11810592"/>
              </p:ext>
            </p:extLst>
          </p:nvPr>
        </p:nvGraphicFramePr>
        <p:xfrm>
          <a:off x="914400" y="2095500"/>
          <a:ext cx="10353675" cy="369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A1D71E18-C469-4A19-8512-1D3EFD72380E}" type="slidenum">
              <a:rPr lang="en-US" smtClean="0"/>
              <a:t>4</a:t>
            </a:fld>
            <a:endParaRPr lang="en-US"/>
          </a:p>
        </p:txBody>
      </p:sp>
      <p:sp>
        <p:nvSpPr>
          <p:cNvPr id="3" name="Rectangle 2"/>
          <p:cNvSpPr/>
          <p:nvPr/>
        </p:nvSpPr>
        <p:spPr>
          <a:xfrm>
            <a:off x="4813478" y="5883275"/>
            <a:ext cx="6077305" cy="369332"/>
          </a:xfrm>
          <a:prstGeom prst="rect">
            <a:avLst/>
          </a:prstGeom>
        </p:spPr>
        <p:txBody>
          <a:bodyPr wrap="none">
            <a:spAutoFit/>
          </a:bodyPr>
          <a:lstStyle/>
          <a:p>
            <a:r>
              <a:rPr lang="en-US" dirty="0">
                <a:latin typeface="Times New Roman" panose="02020603050405020304" pitchFamily="18" charset="0"/>
                <a:ea typeface="Calibri" panose="020F0502020204030204" pitchFamily="34" charset="0"/>
              </a:rPr>
              <a:t>(</a:t>
            </a:r>
            <a:r>
              <a:rPr lang="en-US" dirty="0" err="1">
                <a:latin typeface="Times New Roman" panose="02020603050405020304" pitchFamily="18" charset="0"/>
                <a:ea typeface="Calibri" panose="020F0502020204030204" pitchFamily="34" charset="0"/>
              </a:rPr>
              <a:t>Bagheri</a:t>
            </a:r>
            <a:r>
              <a:rPr lang="en-US" dirty="0">
                <a:latin typeface="Times New Roman" panose="02020603050405020304" pitchFamily="18" charset="0"/>
                <a:ea typeface="Calibri" panose="020F0502020204030204" pitchFamily="34" charset="0"/>
              </a:rPr>
              <a:t> et al., 2023; </a:t>
            </a:r>
            <a:r>
              <a:rPr lang="en-US" dirty="0" err="1">
                <a:latin typeface="Times New Roman" panose="02020603050405020304" pitchFamily="18" charset="0"/>
                <a:ea typeface="Calibri" panose="020F0502020204030204" pitchFamily="34" charset="0"/>
              </a:rPr>
              <a:t>Curcio</a:t>
            </a:r>
            <a:r>
              <a:rPr lang="en-US" dirty="0">
                <a:latin typeface="Times New Roman" panose="02020603050405020304" pitchFamily="18" charset="0"/>
                <a:ea typeface="Calibri" panose="020F0502020204030204" pitchFamily="34" charset="0"/>
              </a:rPr>
              <a:t> et al., 2024; </a:t>
            </a:r>
            <a:r>
              <a:rPr lang="en-US" dirty="0" err="1">
                <a:latin typeface="Times New Roman" panose="02020603050405020304" pitchFamily="18" charset="0"/>
                <a:ea typeface="Calibri" panose="020F0502020204030204" pitchFamily="34" charset="0"/>
              </a:rPr>
              <a:t>Gunawan</a:t>
            </a:r>
            <a:r>
              <a:rPr lang="en-US" dirty="0">
                <a:latin typeface="Times New Roman" panose="02020603050405020304" pitchFamily="18" charset="0"/>
                <a:ea typeface="Calibri" panose="020F0502020204030204" pitchFamily="34" charset="0"/>
              </a:rPr>
              <a:t> et al., 2022)</a:t>
            </a:r>
            <a:endParaRPr lang="en-US" dirty="0"/>
          </a:p>
        </p:txBody>
      </p:sp>
    </p:spTree>
    <p:extLst>
      <p:ext uri="{BB962C8B-B14F-4D97-AF65-F5344CB8AC3E}">
        <p14:creationId xmlns:p14="http://schemas.microsoft.com/office/powerpoint/2010/main" val="283580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9C65-17F5-4223-125C-2DA9491D1557}"/>
              </a:ext>
            </a:extLst>
          </p:cNvPr>
          <p:cNvSpPr>
            <a:spLocks noGrp="1"/>
          </p:cNvSpPr>
          <p:nvPr>
            <p:ph type="title"/>
          </p:nvPr>
        </p:nvSpPr>
        <p:spPr>
          <a:xfrm>
            <a:off x="1027113" y="63972"/>
            <a:ext cx="9905998" cy="1905000"/>
          </a:xfrm>
        </p:spPr>
        <p:txBody>
          <a:bodyPr/>
          <a:lstStyle/>
          <a:p>
            <a:pPr algn="ctr"/>
            <a:r>
              <a:rPr lang="en-US" sz="3600" b="1" cap="none" dirty="0">
                <a:latin typeface="Times New Roman" panose="02020603050405020304" pitchFamily="18" charset="0"/>
                <a:cs typeface="Times New Roman" panose="02020603050405020304" pitchFamily="18" charset="0"/>
              </a:rPr>
              <a:t>Person-centered Care Initiative </a:t>
            </a:r>
          </a:p>
        </p:txBody>
      </p:sp>
      <p:sp>
        <p:nvSpPr>
          <p:cNvPr id="4" name="Slide Number Placeholder 3">
            <a:extLst>
              <a:ext uri="{FF2B5EF4-FFF2-40B4-BE49-F238E27FC236}">
                <a16:creationId xmlns:a16="http://schemas.microsoft.com/office/drawing/2014/main" id="{C1752C0C-604F-733F-4B79-D72808613999}"/>
              </a:ext>
            </a:extLst>
          </p:cNvPr>
          <p:cNvSpPr>
            <a:spLocks noGrp="1"/>
          </p:cNvSpPr>
          <p:nvPr>
            <p:ph type="sldNum" sz="quarter" idx="12"/>
          </p:nvPr>
        </p:nvSpPr>
        <p:spPr/>
        <p:txBody>
          <a:bodyPr/>
          <a:lstStyle/>
          <a:p>
            <a:fld id="{A1D71E18-C469-4A19-8512-1D3EFD72380E}" type="slidenum">
              <a:rPr lang="en-US" smtClean="0">
                <a:latin typeface="Times New Roman" panose="02020603050405020304" pitchFamily="18" charset="0"/>
                <a:cs typeface="Times New Roman" panose="02020603050405020304" pitchFamily="18" charset="0"/>
              </a:rPr>
              <a:t>5</a:t>
            </a:fld>
            <a:endParaRPr lang="en-US">
              <a:latin typeface="Times New Roman" panose="02020603050405020304" pitchFamily="18" charset="0"/>
              <a:cs typeface="Times New Roman" panose="02020603050405020304" pitchFamily="18" charset="0"/>
            </a:endParaRPr>
          </a:p>
        </p:txBody>
      </p:sp>
      <p:graphicFrame>
        <p:nvGraphicFramePr>
          <p:cNvPr id="5" name="Diagram 4">
            <a:extLst>
              <a:ext uri="{FF2B5EF4-FFF2-40B4-BE49-F238E27FC236}">
                <a16:creationId xmlns:a16="http://schemas.microsoft.com/office/drawing/2014/main" id="{8AC1543A-EE3E-0058-0556-EB75433A7348}"/>
              </a:ext>
            </a:extLst>
          </p:cNvPr>
          <p:cNvGraphicFramePr/>
          <p:nvPr>
            <p:extLst>
              <p:ext uri="{D42A27DB-BD31-4B8C-83A1-F6EECF244321}">
                <p14:modId xmlns:p14="http://schemas.microsoft.com/office/powerpoint/2010/main" val="766871722"/>
              </p:ext>
            </p:extLst>
          </p:nvPr>
        </p:nvGraphicFramePr>
        <p:xfrm>
          <a:off x="758553" y="1968972"/>
          <a:ext cx="7518175" cy="41834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88052233-947F-D77E-74D8-2FC835F81C34}"/>
              </a:ext>
            </a:extLst>
          </p:cNvPr>
          <p:cNvSpPr txBox="1"/>
          <p:nvPr/>
        </p:nvSpPr>
        <p:spPr>
          <a:xfrm>
            <a:off x="3537926" y="6296960"/>
            <a:ext cx="7729629" cy="646331"/>
          </a:xfrm>
          <a:prstGeom prst="rect">
            <a:avLst/>
          </a:prstGeom>
          <a:noFill/>
        </p:spPr>
        <p:txBody>
          <a:bodyPr wrap="square">
            <a:spAutoFit/>
          </a:bodyPr>
          <a:lstStyle/>
          <a:p>
            <a:pPr indent="457200">
              <a:lnSpc>
                <a:spcPct val="200000"/>
              </a:lnSpc>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Hallgren</a:t>
            </a:r>
            <a:r>
              <a:rPr lang="en-US" dirty="0">
                <a:latin typeface="Times New Roman" panose="02020603050405020304" pitchFamily="18" charset="0"/>
                <a:cs typeface="Times New Roman" panose="02020603050405020304" pitchFamily="18" charset="0"/>
              </a:rPr>
              <a:t> et al., 2021; </a:t>
            </a:r>
            <a:r>
              <a:rPr lang="en-US" dirty="0" err="1">
                <a:latin typeface="Times New Roman" panose="02020603050405020304" pitchFamily="18" charset="0"/>
                <a:cs typeface="Times New Roman" panose="02020603050405020304" pitchFamily="18" charset="0"/>
              </a:rPr>
              <a:t>Kongkar</a:t>
            </a:r>
            <a:r>
              <a:rPr lang="en-US" dirty="0">
                <a:latin typeface="Times New Roman" panose="02020603050405020304" pitchFamily="18" charset="0"/>
                <a:cs typeface="Times New Roman" panose="02020603050405020304" pitchFamily="18" charset="0"/>
              </a:rPr>
              <a:t> et al., 2025; </a:t>
            </a:r>
            <a:r>
              <a:rPr lang="en-US" dirty="0" err="1">
                <a:latin typeface="Times New Roman" panose="02020603050405020304" pitchFamily="18" charset="0"/>
                <a:cs typeface="Times New Roman" panose="02020603050405020304" pitchFamily="18" charset="0"/>
              </a:rPr>
              <a:t>Mareya</a:t>
            </a:r>
            <a:r>
              <a:rPr lang="en-US" dirty="0">
                <a:latin typeface="Times New Roman" panose="02020603050405020304" pitchFamily="18" charset="0"/>
                <a:cs typeface="Times New Roman" panose="02020603050405020304" pitchFamily="18" charset="0"/>
              </a:rPr>
              <a:t> et al., 2025)</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10587" y="2903329"/>
            <a:ext cx="3409270" cy="1929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3360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12CE4-49A2-3BA0-BC70-13F32799E871}"/>
              </a:ext>
            </a:extLst>
          </p:cNvPr>
          <p:cNvSpPr>
            <a:spLocks noGrp="1"/>
          </p:cNvSpPr>
          <p:nvPr>
            <p:ph type="title"/>
          </p:nvPr>
        </p:nvSpPr>
        <p:spPr/>
        <p:txBody>
          <a:bodyPr/>
          <a:lstStyle/>
          <a:p>
            <a:pPr algn="ctr"/>
            <a:r>
              <a:rPr lang="en-US" sz="3600" b="1" cap="none" dirty="0">
                <a:latin typeface="Times New Roman" panose="02020603050405020304" pitchFamily="18" charset="0"/>
                <a:cs typeface="Times New Roman" panose="02020603050405020304" pitchFamily="18" charset="0"/>
              </a:rPr>
              <a:t>Initiative Connection With </a:t>
            </a:r>
            <a:br>
              <a:rPr lang="en-US" sz="3600" b="1" cap="none" dirty="0">
                <a:latin typeface="Times New Roman" panose="02020603050405020304" pitchFamily="18" charset="0"/>
                <a:cs typeface="Times New Roman" panose="02020603050405020304" pitchFamily="18" charset="0"/>
              </a:rPr>
            </a:br>
            <a:r>
              <a:rPr lang="en-US" sz="3600" b="1" cap="none" dirty="0">
                <a:latin typeface="Times New Roman" panose="02020603050405020304" pitchFamily="18" charset="0"/>
                <a:cs typeface="Times New Roman" panose="02020603050405020304" pitchFamily="18" charset="0"/>
              </a:rPr>
              <a:t>Nursing Theoretical Premise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29190999"/>
              </p:ext>
            </p:extLst>
          </p:nvPr>
        </p:nvGraphicFramePr>
        <p:xfrm>
          <a:off x="914400" y="2095500"/>
          <a:ext cx="10353675" cy="369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5B3AFC9-6EC6-0C47-F67F-EFF853A350B8}"/>
              </a:ext>
            </a:extLst>
          </p:cNvPr>
          <p:cNvSpPr>
            <a:spLocks noGrp="1"/>
          </p:cNvSpPr>
          <p:nvPr>
            <p:ph type="sldNum" sz="quarter" idx="12"/>
          </p:nvPr>
        </p:nvSpPr>
        <p:spPr/>
        <p:txBody>
          <a:bodyPr/>
          <a:lstStyle/>
          <a:p>
            <a:fld id="{A1D71E18-C469-4A19-8512-1D3EFD72380E}" type="slidenum">
              <a:rPr lang="en-US" smtClean="0">
                <a:latin typeface="Times New Roman" panose="02020603050405020304" pitchFamily="18" charset="0"/>
                <a:cs typeface="Times New Roman" panose="02020603050405020304" pitchFamily="18" charset="0"/>
              </a:rPr>
              <a:t>6</a:t>
            </a:fld>
            <a:endParaRPr lang="en-US">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4724947-4B73-8031-3409-6CE8A8563B09}"/>
              </a:ext>
            </a:extLst>
          </p:cNvPr>
          <p:cNvSpPr txBox="1"/>
          <p:nvPr/>
        </p:nvSpPr>
        <p:spPr>
          <a:xfrm>
            <a:off x="558478" y="6204031"/>
            <a:ext cx="9794061" cy="457626"/>
          </a:xfrm>
          <a:prstGeom prst="rect">
            <a:avLst/>
          </a:prstGeom>
          <a:noFill/>
        </p:spPr>
        <p:txBody>
          <a:bodyPr wrap="square">
            <a:spAutoFit/>
          </a:bodyPr>
          <a:lstStyle/>
          <a:p>
            <a:pPr indent="457200">
              <a:lnSpc>
                <a:spcPct val="200000"/>
              </a:lnSpc>
            </a:pPr>
            <a:r>
              <a:rPr lang="en-US" sz="1400" dirty="0">
                <a:latin typeface="Times New Roman" panose="02020603050405020304" pitchFamily="18" charset="0"/>
                <a:ea typeface="Calibri" panose="020F0502020204030204" pitchFamily="34" charset="0"/>
                <a:cs typeface="Times New Roman" panose="02020603050405020304" pitchFamily="18" charset="0"/>
              </a:rPr>
              <a:t>(</a:t>
            </a:r>
            <a:r>
              <a:rPr lang="en-US" sz="1400" dirty="0" err="1">
                <a:latin typeface="Times New Roman" panose="02020603050405020304" pitchFamily="18" charset="0"/>
                <a:ea typeface="Calibri" panose="020F0502020204030204" pitchFamily="34" charset="0"/>
                <a:cs typeface="Times New Roman" panose="02020603050405020304" pitchFamily="18" charset="0"/>
              </a:rPr>
              <a:t>Curcio</a:t>
            </a:r>
            <a:r>
              <a:rPr lang="en-US" sz="1400" dirty="0">
                <a:latin typeface="Times New Roman" panose="02020603050405020304" pitchFamily="18" charset="0"/>
                <a:ea typeface="Calibri" panose="020F0502020204030204" pitchFamily="34" charset="0"/>
                <a:cs typeface="Times New Roman" panose="02020603050405020304" pitchFamily="18" charset="0"/>
              </a:rPr>
              <a:t> et al., 2024; </a:t>
            </a:r>
            <a:r>
              <a:rPr lang="en-US" sz="1400" dirty="0" err="1">
                <a:latin typeface="Times New Roman" panose="02020603050405020304" pitchFamily="18" charset="0"/>
                <a:ea typeface="Calibri" panose="020F0502020204030204" pitchFamily="34" charset="0"/>
                <a:cs typeface="Times New Roman" panose="02020603050405020304" pitchFamily="18" charset="0"/>
              </a:rPr>
              <a:t>Marzban</a:t>
            </a:r>
            <a:r>
              <a:rPr lang="en-US" sz="1400" dirty="0">
                <a:latin typeface="Times New Roman" panose="02020603050405020304" pitchFamily="18" charset="0"/>
                <a:ea typeface="Calibri" panose="020F0502020204030204" pitchFamily="34" charset="0"/>
                <a:cs typeface="Times New Roman" panose="02020603050405020304" pitchFamily="18" charset="0"/>
              </a:rPr>
              <a:t> et al., 2022; Sherwood, 2024)</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6991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2DDD-9E97-F149-DA57-5399EF17BCDC}"/>
              </a:ext>
            </a:extLst>
          </p:cNvPr>
          <p:cNvSpPr>
            <a:spLocks noGrp="1"/>
          </p:cNvSpPr>
          <p:nvPr>
            <p:ph type="title"/>
          </p:nvPr>
        </p:nvSpPr>
        <p:spPr>
          <a:xfrm>
            <a:off x="947817" y="755048"/>
            <a:ext cx="9404723" cy="1400530"/>
          </a:xfrm>
        </p:spPr>
        <p:txBody>
          <a:bodyPr/>
          <a:lstStyle/>
          <a:p>
            <a:pPr algn="ctr"/>
            <a:r>
              <a:rPr lang="en-US" sz="3600" b="1" cap="none" dirty="0">
                <a:latin typeface="Times New Roman" panose="02020603050405020304" pitchFamily="18" charset="0"/>
                <a:cs typeface="Times New Roman" panose="02020603050405020304" pitchFamily="18" charset="0"/>
              </a:rPr>
              <a:t>Anticipated Patient Outcomes</a:t>
            </a:r>
            <a:endParaRPr lang="en-US" sz="3600" cap="none"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6D0E10D-C47E-E5CD-10D6-999C8B93E15A}"/>
              </a:ext>
            </a:extLst>
          </p:cNvPr>
          <p:cNvSpPr>
            <a:spLocks noGrp="1"/>
          </p:cNvSpPr>
          <p:nvPr>
            <p:ph type="body" idx="1"/>
          </p:nvPr>
        </p:nvSpPr>
        <p:spPr>
          <a:xfrm>
            <a:off x="1103313" y="1685079"/>
            <a:ext cx="4396338" cy="576262"/>
          </a:xfrm>
        </p:spPr>
        <p:txBody>
          <a:bodyPr/>
          <a:lstStyle/>
          <a:p>
            <a:pPr algn="ctr"/>
            <a:r>
              <a:rPr lang="en-US"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Quantitative Measures</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C471938C-B168-35F3-4D30-0207ED66666E}"/>
              </a:ext>
            </a:extLst>
          </p:cNvPr>
          <p:cNvSpPr>
            <a:spLocks noGrp="1"/>
          </p:cNvSpPr>
          <p:nvPr>
            <p:ph sz="half" idx="2"/>
          </p:nvPr>
        </p:nvSpPr>
        <p:spPr>
          <a:xfrm>
            <a:off x="1141412" y="2619357"/>
            <a:ext cx="4876800" cy="2547937"/>
          </a:xfrm>
        </p:spPr>
        <p:txBody>
          <a:bodyPr>
            <a:noAutofit/>
          </a:bodyPr>
          <a:lstStyle/>
          <a:p>
            <a:pPr>
              <a:lnSpc>
                <a:spcPct val="200000"/>
              </a:lnSpc>
            </a:pPr>
            <a:r>
              <a:rPr lang="en-US" sz="1800" dirty="0">
                <a:effectLst/>
                <a:latin typeface="Times New Roman" panose="02020603050405020304" pitchFamily="18" charset="0"/>
                <a:cs typeface="Times New Roman" panose="02020603050405020304" pitchFamily="18" charset="0"/>
              </a:rPr>
              <a:t>Increased patient satisfaction scores and improved treatment adherence.</a:t>
            </a:r>
          </a:p>
          <a:p>
            <a:pPr>
              <a:lnSpc>
                <a:spcPct val="200000"/>
              </a:lnSpc>
            </a:pPr>
            <a:r>
              <a:rPr lang="en-US" sz="1800" dirty="0">
                <a:effectLst/>
                <a:latin typeface="Times New Roman" panose="02020603050405020304" pitchFamily="18" charset="0"/>
                <a:cs typeface="Times New Roman" panose="02020603050405020304" pitchFamily="18" charset="0"/>
              </a:rPr>
              <a:t>Reduced hospital readmissions and fewer adverse events.</a:t>
            </a:r>
          </a:p>
          <a:p>
            <a:pPr>
              <a:lnSpc>
                <a:spcPct val="200000"/>
              </a:lnSpc>
            </a:pPr>
            <a:r>
              <a:rPr lang="en-US" sz="1800" dirty="0">
                <a:effectLst/>
                <a:latin typeface="Times New Roman" panose="02020603050405020304" pitchFamily="18" charset="0"/>
                <a:cs typeface="Times New Roman" panose="02020603050405020304" pitchFamily="18" charset="0"/>
              </a:rPr>
              <a:t>Improved clinical indicators, including chronic disease management metrics.</a:t>
            </a:r>
            <a:endParaRPr lang="en-US" sz="1800"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9E314319-5785-CBF8-5FDA-55F5721B98CB}"/>
              </a:ext>
            </a:extLst>
          </p:cNvPr>
          <p:cNvSpPr>
            <a:spLocks noGrp="1"/>
          </p:cNvSpPr>
          <p:nvPr>
            <p:ph type="body" sz="quarter" idx="3"/>
          </p:nvPr>
        </p:nvSpPr>
        <p:spPr>
          <a:xfrm>
            <a:off x="5654495" y="1685080"/>
            <a:ext cx="4396339" cy="576262"/>
          </a:xfrm>
        </p:spPr>
        <p:txBody>
          <a:bodyPr/>
          <a:lstStyle/>
          <a:p>
            <a:pPr algn="ctr"/>
            <a:r>
              <a:rPr lang="en-US"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Qualitative Measures </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4056FE04-1106-528C-304F-0164CF783410}"/>
              </a:ext>
            </a:extLst>
          </p:cNvPr>
          <p:cNvSpPr>
            <a:spLocks noGrp="1"/>
          </p:cNvSpPr>
          <p:nvPr>
            <p:ph sz="quarter" idx="4"/>
          </p:nvPr>
        </p:nvSpPr>
        <p:spPr>
          <a:xfrm>
            <a:off x="6018212" y="2502015"/>
            <a:ext cx="4876801" cy="2547937"/>
          </a:xfrm>
        </p:spPr>
        <p:txBody>
          <a:bodyPr>
            <a:noAutofit/>
          </a:bodyPr>
          <a:lstStyle/>
          <a:p>
            <a:pPr>
              <a:lnSpc>
                <a:spcPct val="200000"/>
              </a:lnSpc>
            </a:pPr>
            <a:r>
              <a:rPr lang="en-US" sz="1800" dirty="0">
                <a:latin typeface="Times New Roman" panose="02020603050405020304" pitchFamily="18" charset="0"/>
                <a:cs typeface="Times New Roman" panose="02020603050405020304" pitchFamily="18" charset="0"/>
              </a:rPr>
              <a:t>Enhanced patient trust, dignity, and emotional well-being.</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Greater confidence in self-management and shared decision-making.</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Improved perceptions of communication, support, and team collaboration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Slide Number Placeholder 6">
            <a:extLst>
              <a:ext uri="{FF2B5EF4-FFF2-40B4-BE49-F238E27FC236}">
                <a16:creationId xmlns:a16="http://schemas.microsoft.com/office/drawing/2014/main" id="{E0667D1E-8D34-3AF8-C45A-F3101A52D788}"/>
              </a:ext>
            </a:extLst>
          </p:cNvPr>
          <p:cNvSpPr>
            <a:spLocks noGrp="1"/>
          </p:cNvSpPr>
          <p:nvPr>
            <p:ph type="sldNum" sz="quarter" idx="12"/>
          </p:nvPr>
        </p:nvSpPr>
        <p:spPr/>
        <p:txBody>
          <a:bodyPr/>
          <a:lstStyle/>
          <a:p>
            <a:fld id="{A1D71E18-C469-4A19-8512-1D3EFD72380E}" type="slidenum">
              <a:rPr lang="en-US" smtClean="0">
                <a:latin typeface="Times New Roman" panose="02020603050405020304" pitchFamily="18" charset="0"/>
                <a:cs typeface="Times New Roman" panose="02020603050405020304" pitchFamily="18" charset="0"/>
              </a:rPr>
              <a:t>7</a:t>
            </a:fld>
            <a:endParaRPr lang="en-US">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BBFD563-3094-0534-CB93-A72E2F8159B5}"/>
              </a:ext>
            </a:extLst>
          </p:cNvPr>
          <p:cNvSpPr txBox="1"/>
          <p:nvPr/>
        </p:nvSpPr>
        <p:spPr>
          <a:xfrm>
            <a:off x="2870521" y="6248399"/>
            <a:ext cx="7810017" cy="523220"/>
          </a:xfrm>
          <a:prstGeom prst="rect">
            <a:avLst/>
          </a:prstGeom>
          <a:noFill/>
        </p:spPr>
        <p:txBody>
          <a:bodyPr wrap="square">
            <a:spAutoFit/>
          </a:bodyPr>
          <a:lstStyle/>
          <a:p>
            <a:pPr indent="457200">
              <a:lnSpc>
                <a:spcPct val="200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Saragih</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et al., 2024; Wilson &amp; Hutchison, 2024)</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346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6728D-3247-4B5D-EBA0-6853E56158F0}"/>
              </a:ext>
            </a:extLst>
          </p:cNvPr>
          <p:cNvSpPr>
            <a:spLocks noGrp="1"/>
          </p:cNvSpPr>
          <p:nvPr>
            <p:ph type="title"/>
          </p:nvPr>
        </p:nvSpPr>
        <p:spPr/>
        <p:txBody>
          <a:bodyPr/>
          <a:lstStyle/>
          <a:p>
            <a:pPr algn="ctr"/>
            <a:r>
              <a:rPr lang="en-US" sz="3600" b="1" cap="none" dirty="0">
                <a:latin typeface="Times New Roman" panose="02020603050405020304" pitchFamily="18" charset="0"/>
                <a:cs typeface="Times New Roman" panose="02020603050405020304" pitchFamily="18" charset="0"/>
              </a:rPr>
              <a:t>Conclusion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47284528"/>
              </p:ext>
            </p:extLst>
          </p:nvPr>
        </p:nvGraphicFramePr>
        <p:xfrm>
          <a:off x="914400" y="2095500"/>
          <a:ext cx="10353675" cy="369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E0C7562-6F71-EA0F-217A-99A8ABBC6721}"/>
              </a:ext>
            </a:extLst>
          </p:cNvPr>
          <p:cNvSpPr>
            <a:spLocks noGrp="1"/>
          </p:cNvSpPr>
          <p:nvPr>
            <p:ph type="sldNum" sz="quarter" idx="12"/>
          </p:nvPr>
        </p:nvSpPr>
        <p:spPr/>
        <p:txBody>
          <a:bodyPr/>
          <a:lstStyle/>
          <a:p>
            <a:fld id="{A1D71E18-C469-4A19-8512-1D3EFD72380E}" type="slidenum">
              <a:rPr lang="en-US" smtClean="0">
                <a:latin typeface="Times New Roman" panose="02020603050405020304" pitchFamily="18" charset="0"/>
                <a:cs typeface="Times New Roman" panose="02020603050405020304" pitchFamily="18" charset="0"/>
              </a:rPr>
              <a:t>8</a:t>
            </a:fld>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6982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82CB5F-1D37-325F-354F-501F6D549B24}"/>
              </a:ext>
            </a:extLst>
          </p:cNvPr>
          <p:cNvSpPr>
            <a:spLocks noGrp="1"/>
          </p:cNvSpPr>
          <p:nvPr>
            <p:ph type="sldNum" sz="quarter" idx="12"/>
          </p:nvPr>
        </p:nvSpPr>
        <p:spPr/>
        <p:txBody>
          <a:bodyPr/>
          <a:lstStyle/>
          <a:p>
            <a:fld id="{A1D71E18-C469-4A19-8512-1D3EFD72380E}" type="slidenum">
              <a:rPr lang="en-US" smtClean="0"/>
              <a:t>9</a:t>
            </a:fld>
            <a:endParaRPr lang="en-US"/>
          </a:p>
        </p:txBody>
      </p:sp>
      <p:sp>
        <p:nvSpPr>
          <p:cNvPr id="4" name="TextBox 3">
            <a:extLst>
              <a:ext uri="{FF2B5EF4-FFF2-40B4-BE49-F238E27FC236}">
                <a16:creationId xmlns:a16="http://schemas.microsoft.com/office/drawing/2014/main" id="{5A37B061-F263-E872-21B4-B2B514AF9A80}"/>
              </a:ext>
            </a:extLst>
          </p:cNvPr>
          <p:cNvSpPr txBox="1"/>
          <p:nvPr/>
        </p:nvSpPr>
        <p:spPr>
          <a:xfrm>
            <a:off x="273934" y="1407381"/>
            <a:ext cx="11644131" cy="4524315"/>
          </a:xfrm>
          <a:prstGeom prst="rect">
            <a:avLst/>
          </a:prstGeom>
          <a:noFill/>
        </p:spPr>
        <p:txBody>
          <a:bodyPr wrap="square">
            <a:spAutoFit/>
          </a:bodyPr>
          <a:lstStyle/>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Afra</a:t>
            </a:r>
            <a:r>
              <a:rPr lang="en-US" sz="1200" dirty="0">
                <a:latin typeface="Times New Roman" panose="02020603050405020304" pitchFamily="18" charset="0"/>
                <a:cs typeface="Times New Roman" panose="02020603050405020304" pitchFamily="18" charset="0"/>
              </a:rPr>
              <a:t>, L. G., </a:t>
            </a:r>
            <a:r>
              <a:rPr lang="en-US" sz="1200" dirty="0" err="1">
                <a:latin typeface="Times New Roman" panose="02020603050405020304" pitchFamily="18" charset="0"/>
                <a:cs typeface="Times New Roman" panose="02020603050405020304" pitchFamily="18" charset="0"/>
              </a:rPr>
              <a:t>Hajbaghery</a:t>
            </a:r>
            <a:r>
              <a:rPr lang="en-US" sz="1200" dirty="0">
                <a:latin typeface="Times New Roman" panose="02020603050405020304" pitchFamily="18" charset="0"/>
                <a:cs typeface="Times New Roman" panose="02020603050405020304" pitchFamily="18" charset="0"/>
              </a:rPr>
              <a:t>, M. A., &amp; </a:t>
            </a:r>
            <a:r>
              <a:rPr lang="en-US" sz="1200" dirty="0" err="1">
                <a:latin typeface="Times New Roman" panose="02020603050405020304" pitchFamily="18" charset="0"/>
                <a:cs typeface="Times New Roman" panose="02020603050405020304" pitchFamily="18" charset="0"/>
              </a:rPr>
              <a:t>Dianati</a:t>
            </a:r>
            <a:r>
              <a:rPr lang="en-US" sz="1200" dirty="0">
                <a:latin typeface="Times New Roman" panose="02020603050405020304" pitchFamily="18" charset="0"/>
                <a:cs typeface="Times New Roman" panose="02020603050405020304" pitchFamily="18" charset="0"/>
              </a:rPr>
              <a:t>, M. (2022). Human caring: A concept analysis. </a:t>
            </a:r>
            <a:r>
              <a:rPr lang="en-US" sz="1200" i="1" dirty="0">
                <a:latin typeface="Times New Roman" panose="02020603050405020304" pitchFamily="18" charset="0"/>
                <a:cs typeface="Times New Roman" panose="02020603050405020304" pitchFamily="18" charset="0"/>
              </a:rPr>
              <a:t>Journal of Caring Sciences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11</a:t>
            </a:r>
            <a:r>
              <a:rPr lang="en-US" sz="1200" dirty="0">
                <a:latin typeface="Times New Roman" panose="02020603050405020304" pitchFamily="18" charset="0"/>
                <a:cs typeface="Times New Roman" panose="02020603050405020304" pitchFamily="18" charset="0"/>
              </a:rPr>
              <a:t>(4), 246–254. </a:t>
            </a:r>
            <a:r>
              <a:rPr lang="en-US" sz="1200" u="sng" dirty="0">
                <a:latin typeface="Times New Roman" panose="02020603050405020304" pitchFamily="18" charset="0"/>
                <a:cs typeface="Times New Roman" panose="02020603050405020304" pitchFamily="18" charset="0"/>
                <a:hlinkClick r:id="rId2"/>
              </a:rPr>
              <a:t>https://doi.org/10.34172/jcs.2022.21</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Bagheri</a:t>
            </a:r>
            <a:r>
              <a:rPr lang="en-US" sz="1200" dirty="0">
                <a:latin typeface="Times New Roman" panose="02020603050405020304" pitchFamily="18" charset="0"/>
                <a:cs typeface="Times New Roman" panose="02020603050405020304" pitchFamily="18" charset="0"/>
              </a:rPr>
              <a:t>, S., </a:t>
            </a:r>
            <a:r>
              <a:rPr lang="en-US" sz="1200" dirty="0" err="1">
                <a:latin typeface="Times New Roman" panose="02020603050405020304" pitchFamily="18" charset="0"/>
                <a:cs typeface="Times New Roman" panose="02020603050405020304" pitchFamily="18" charset="0"/>
              </a:rPr>
              <a:t>Zarshenas</a:t>
            </a:r>
            <a:r>
              <a:rPr lang="en-US" sz="1200" dirty="0">
                <a:latin typeface="Times New Roman" panose="02020603050405020304" pitchFamily="18" charset="0"/>
                <a:cs typeface="Times New Roman" panose="02020603050405020304" pitchFamily="18" charset="0"/>
              </a:rPr>
              <a:t>, L., </a:t>
            </a:r>
            <a:r>
              <a:rPr lang="en-US" sz="1200" dirty="0" err="1">
                <a:latin typeface="Times New Roman" panose="02020603050405020304" pitchFamily="18" charset="0"/>
                <a:cs typeface="Times New Roman" panose="02020603050405020304" pitchFamily="18" charset="0"/>
              </a:rPr>
              <a:t>Rakhshan</a:t>
            </a:r>
            <a:r>
              <a:rPr lang="en-US" sz="1200" dirty="0">
                <a:latin typeface="Times New Roman" panose="02020603050405020304" pitchFamily="18" charset="0"/>
                <a:cs typeface="Times New Roman" panose="02020603050405020304" pitchFamily="18" charset="0"/>
              </a:rPr>
              <a:t>, M., Sharif, F., </a:t>
            </a:r>
            <a:r>
              <a:rPr lang="en-US" sz="1200" dirty="0" err="1">
                <a:latin typeface="Times New Roman" panose="02020603050405020304" pitchFamily="18" charset="0"/>
                <a:cs typeface="Times New Roman" panose="02020603050405020304" pitchFamily="18" charset="0"/>
              </a:rPr>
              <a:t>Sarani</a:t>
            </a:r>
            <a:r>
              <a:rPr lang="en-US" sz="1200" dirty="0">
                <a:latin typeface="Times New Roman" panose="02020603050405020304" pitchFamily="18" charset="0"/>
                <a:cs typeface="Times New Roman" panose="02020603050405020304" pitchFamily="18" charset="0"/>
              </a:rPr>
              <a:t>, E. M., </a:t>
            </a:r>
            <a:r>
              <a:rPr lang="en-US" sz="1200" dirty="0" err="1">
                <a:latin typeface="Times New Roman" panose="02020603050405020304" pitchFamily="18" charset="0"/>
                <a:cs typeface="Times New Roman" panose="02020603050405020304" pitchFamily="18" charset="0"/>
              </a:rPr>
              <a:t>Shirazi</a:t>
            </a:r>
            <a:r>
              <a:rPr lang="en-US" sz="1200" dirty="0">
                <a:latin typeface="Times New Roman" panose="02020603050405020304" pitchFamily="18" charset="0"/>
                <a:cs typeface="Times New Roman" panose="02020603050405020304" pitchFamily="18" charset="0"/>
              </a:rPr>
              <a:t>, Z. H., &amp; </a:t>
            </a:r>
            <a:r>
              <a:rPr lang="en-US" sz="1200" dirty="0" err="1">
                <a:latin typeface="Times New Roman" panose="02020603050405020304" pitchFamily="18" charset="0"/>
                <a:cs typeface="Times New Roman" panose="02020603050405020304" pitchFamily="18" charset="0"/>
              </a:rPr>
              <a:t>Sitzman</a:t>
            </a:r>
            <a:r>
              <a:rPr lang="en-US" sz="1200" dirty="0">
                <a:latin typeface="Times New Roman" panose="02020603050405020304" pitchFamily="18" charset="0"/>
                <a:cs typeface="Times New Roman" panose="02020603050405020304" pitchFamily="18" charset="0"/>
              </a:rPr>
              <a:t>, K. (2023). Impact of Watson’s human caring-based health promotion program on caregivers of individuals with schizophrenia. </a:t>
            </a:r>
            <a:r>
              <a:rPr lang="en-US" sz="1200" i="1" dirty="0" err="1">
                <a:latin typeface="Times New Roman" panose="02020603050405020304" pitchFamily="18" charset="0"/>
                <a:cs typeface="Times New Roman" panose="02020603050405020304" pitchFamily="18" charset="0"/>
              </a:rPr>
              <a:t>BioMed</a:t>
            </a:r>
            <a:r>
              <a:rPr lang="en-US" sz="1200" i="1" dirty="0">
                <a:latin typeface="Times New Roman" panose="02020603050405020304" pitchFamily="18" charset="0"/>
                <a:cs typeface="Times New Roman" panose="02020603050405020304" pitchFamily="18" charset="0"/>
              </a:rPr>
              <a:t> Central Health Services Research</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23</a:t>
            </a:r>
            <a:r>
              <a:rPr lang="en-US" sz="1200" dirty="0">
                <a:latin typeface="Times New Roman" panose="02020603050405020304" pitchFamily="18" charset="0"/>
                <a:cs typeface="Times New Roman" panose="02020603050405020304" pitchFamily="18" charset="0"/>
              </a:rPr>
              <a:t>(1), 711. </a:t>
            </a:r>
            <a:r>
              <a:rPr lang="en-US" sz="1200" u="sng" dirty="0">
                <a:latin typeface="Times New Roman" panose="02020603050405020304" pitchFamily="18" charset="0"/>
                <a:cs typeface="Times New Roman" panose="02020603050405020304" pitchFamily="18" charset="0"/>
                <a:hlinkClick r:id="rId3"/>
              </a:rPr>
              <a:t>https://doi.org/10.1186/s12913-023-09725-9</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Curcio</a:t>
            </a:r>
            <a:r>
              <a:rPr lang="en-US" sz="1200" dirty="0">
                <a:latin typeface="Times New Roman" panose="02020603050405020304" pitchFamily="18" charset="0"/>
                <a:cs typeface="Times New Roman" panose="02020603050405020304" pitchFamily="18" charset="0"/>
              </a:rPr>
              <a:t>, F., </a:t>
            </a:r>
            <a:r>
              <a:rPr lang="en-US" sz="1200" dirty="0" err="1">
                <a:latin typeface="Times New Roman" panose="02020603050405020304" pitchFamily="18" charset="0"/>
                <a:cs typeface="Times New Roman" panose="02020603050405020304" pitchFamily="18" charset="0"/>
              </a:rPr>
              <a:t>Lommi</a:t>
            </a:r>
            <a:r>
              <a:rPr lang="en-US" sz="1200" dirty="0">
                <a:latin typeface="Times New Roman" panose="02020603050405020304" pitchFamily="18" charset="0"/>
                <a:cs typeface="Times New Roman" panose="02020603050405020304" pitchFamily="18" charset="0"/>
              </a:rPr>
              <a:t>, M., </a:t>
            </a:r>
            <a:r>
              <a:rPr lang="en-US" sz="1200" dirty="0" err="1">
                <a:latin typeface="Times New Roman" panose="02020603050405020304" pitchFamily="18" charset="0"/>
                <a:cs typeface="Times New Roman" panose="02020603050405020304" pitchFamily="18" charset="0"/>
              </a:rPr>
              <a:t>Nury</a:t>
            </a:r>
            <a:r>
              <a:rPr lang="en-US" sz="1200" dirty="0">
                <a:latin typeface="Times New Roman" panose="02020603050405020304" pitchFamily="18" charset="0"/>
                <a:cs typeface="Times New Roman" panose="02020603050405020304" pitchFamily="18" charset="0"/>
              </a:rPr>
              <a:t>, R., Burgos, A. A. E., </a:t>
            </a:r>
            <a:r>
              <a:rPr lang="en-US" sz="1200" dirty="0" err="1">
                <a:latin typeface="Times New Roman" panose="02020603050405020304" pitchFamily="18" charset="0"/>
                <a:cs typeface="Times New Roman" panose="02020603050405020304" pitchFamily="18" charset="0"/>
              </a:rPr>
              <a:t>Pucciarelli</a:t>
            </a:r>
            <a:r>
              <a:rPr lang="en-US" sz="1200" dirty="0">
                <a:latin typeface="Times New Roman" panose="02020603050405020304" pitchFamily="18" charset="0"/>
                <a:cs typeface="Times New Roman" panose="02020603050405020304" pitchFamily="18" charset="0"/>
              </a:rPr>
              <a:t>, G., &amp; </a:t>
            </a:r>
            <a:r>
              <a:rPr lang="en-US" sz="1200" dirty="0" err="1">
                <a:latin typeface="Times New Roman" panose="02020603050405020304" pitchFamily="18" charset="0"/>
                <a:cs typeface="Times New Roman" panose="02020603050405020304" pitchFamily="18" charset="0"/>
              </a:rPr>
              <a:t>Iván</a:t>
            </a:r>
            <a:r>
              <a:rPr lang="en-US" sz="1200" dirty="0">
                <a:latin typeface="Times New Roman" panose="02020603050405020304" pitchFamily="18" charset="0"/>
                <a:cs typeface="Times New Roman" panose="02020603050405020304" pitchFamily="18" charset="0"/>
              </a:rPr>
              <a:t>, C. (2024). Identifying and exploring jean </a:t>
            </a:r>
            <a:r>
              <a:rPr lang="en-US" sz="1200" dirty="0" err="1">
                <a:latin typeface="Times New Roman" panose="02020603050405020304" pitchFamily="18" charset="0"/>
                <a:cs typeface="Times New Roman" panose="02020603050405020304" pitchFamily="18" charset="0"/>
              </a:rPr>
              <a:t>watson’s</a:t>
            </a:r>
            <a:r>
              <a:rPr lang="en-US" sz="1200" dirty="0">
                <a:latin typeface="Times New Roman" panose="02020603050405020304" pitchFamily="18" charset="0"/>
                <a:cs typeface="Times New Roman" panose="02020603050405020304" pitchFamily="18" charset="0"/>
              </a:rPr>
              <a:t> theory of human caring in nursing approaches for patients with psychoactive substance dependence in medical and surgical acute wards. </a:t>
            </a:r>
            <a:r>
              <a:rPr lang="en-US" sz="1200" i="1" dirty="0">
                <a:latin typeface="Times New Roman" panose="02020603050405020304" pitchFamily="18" charset="0"/>
                <a:cs typeface="Times New Roman" panose="02020603050405020304" pitchFamily="18" charset="0"/>
              </a:rPr>
              <a:t>Nursing Reports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14</a:t>
            </a:r>
            <a:r>
              <a:rPr lang="en-US" sz="1200" dirty="0">
                <a:latin typeface="Times New Roman" panose="02020603050405020304" pitchFamily="18" charset="0"/>
                <a:cs typeface="Times New Roman" panose="02020603050405020304" pitchFamily="18" charset="0"/>
              </a:rPr>
              <a:t>(3), 2179–2191. </a:t>
            </a:r>
            <a:r>
              <a:rPr lang="en-US" sz="1200" u="sng" dirty="0">
                <a:latin typeface="Times New Roman" panose="02020603050405020304" pitchFamily="18" charset="0"/>
                <a:cs typeface="Times New Roman" panose="02020603050405020304" pitchFamily="18" charset="0"/>
                <a:hlinkClick r:id="rId4"/>
              </a:rPr>
              <a:t>https://doi.org/10.3390/nursrep14030162</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Gunawan</a:t>
            </a:r>
            <a:r>
              <a:rPr lang="en-US" sz="1200" dirty="0">
                <a:latin typeface="Times New Roman" panose="02020603050405020304" pitchFamily="18" charset="0"/>
                <a:cs typeface="Times New Roman" panose="02020603050405020304" pitchFamily="18" charset="0"/>
              </a:rPr>
              <a:t>, J., </a:t>
            </a:r>
            <a:r>
              <a:rPr lang="en-US" sz="1200" dirty="0" err="1">
                <a:latin typeface="Times New Roman" panose="02020603050405020304" pitchFamily="18" charset="0"/>
                <a:cs typeface="Times New Roman" panose="02020603050405020304" pitchFamily="18" charset="0"/>
              </a:rPr>
              <a:t>Aungsuroch</a:t>
            </a:r>
            <a:r>
              <a:rPr lang="en-US" sz="1200" dirty="0">
                <a:latin typeface="Times New Roman" panose="02020603050405020304" pitchFamily="18" charset="0"/>
                <a:cs typeface="Times New Roman" panose="02020603050405020304" pitchFamily="18" charset="0"/>
              </a:rPr>
              <a:t>, Y., Watson, J., &amp; </a:t>
            </a:r>
            <a:r>
              <a:rPr lang="en-US" sz="1200" dirty="0" err="1">
                <a:latin typeface="Times New Roman" panose="02020603050405020304" pitchFamily="18" charset="0"/>
                <a:cs typeface="Times New Roman" panose="02020603050405020304" pitchFamily="18" charset="0"/>
              </a:rPr>
              <a:t>Marzilli</a:t>
            </a:r>
            <a:r>
              <a:rPr lang="en-US" sz="1200" dirty="0">
                <a:latin typeface="Times New Roman" panose="02020603050405020304" pitchFamily="18" charset="0"/>
                <a:cs typeface="Times New Roman" panose="02020603050405020304" pitchFamily="18" charset="0"/>
              </a:rPr>
              <a:t>, C. (2022). Nursing administration: Watson’s theory of human caring. </a:t>
            </a:r>
            <a:r>
              <a:rPr lang="en-US" sz="1200" i="1" dirty="0">
                <a:latin typeface="Times New Roman" panose="02020603050405020304" pitchFamily="18" charset="0"/>
                <a:cs typeface="Times New Roman" panose="02020603050405020304" pitchFamily="18" charset="0"/>
              </a:rPr>
              <a:t>Nursing Science Quarterly</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35</a:t>
            </a:r>
            <a:r>
              <a:rPr lang="en-US" sz="1200" dirty="0">
                <a:latin typeface="Times New Roman" panose="02020603050405020304" pitchFamily="18" charset="0"/>
                <a:cs typeface="Times New Roman" panose="02020603050405020304" pitchFamily="18" charset="0"/>
              </a:rPr>
              <a:t>(2), 235–243. </a:t>
            </a:r>
            <a:r>
              <a:rPr lang="en-US" sz="1200" u="sng" dirty="0">
                <a:latin typeface="Times New Roman" panose="02020603050405020304" pitchFamily="18" charset="0"/>
                <a:cs typeface="Times New Roman" panose="02020603050405020304" pitchFamily="18" charset="0"/>
                <a:hlinkClick r:id="rId5"/>
              </a:rPr>
              <a:t>https://doi.org/10.1177/08943184211070582</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Hallgren</a:t>
            </a:r>
            <a:r>
              <a:rPr lang="en-US" sz="1200" dirty="0">
                <a:latin typeface="Times New Roman" panose="02020603050405020304" pitchFamily="18" charset="0"/>
                <a:cs typeface="Times New Roman" panose="02020603050405020304" pitchFamily="18" charset="0"/>
              </a:rPr>
              <a:t>, J., Bergman, K., </a:t>
            </a:r>
            <a:r>
              <a:rPr lang="en-US" sz="1200" dirty="0" err="1">
                <a:latin typeface="Times New Roman" panose="02020603050405020304" pitchFamily="18" charset="0"/>
                <a:cs typeface="Times New Roman" panose="02020603050405020304" pitchFamily="18" charset="0"/>
              </a:rPr>
              <a:t>Klingberg</a:t>
            </a:r>
            <a:r>
              <a:rPr lang="en-US" sz="1200" dirty="0">
                <a:latin typeface="Times New Roman" panose="02020603050405020304" pitchFamily="18" charset="0"/>
                <a:cs typeface="Times New Roman" panose="02020603050405020304" pitchFamily="18" charset="0"/>
              </a:rPr>
              <a:t>, M., &amp; </a:t>
            </a:r>
            <a:r>
              <a:rPr lang="en-US" sz="1200" dirty="0" err="1">
                <a:latin typeface="Times New Roman" panose="02020603050405020304" pitchFamily="18" charset="0"/>
                <a:cs typeface="Times New Roman" panose="02020603050405020304" pitchFamily="18" charset="0"/>
              </a:rPr>
              <a:t>Gillsjö</a:t>
            </a:r>
            <a:r>
              <a:rPr lang="en-US" sz="1200" dirty="0">
                <a:latin typeface="Times New Roman" panose="02020603050405020304" pitchFamily="18" charset="0"/>
                <a:cs typeface="Times New Roman" panose="02020603050405020304" pitchFamily="18" charset="0"/>
              </a:rPr>
              <a:t>, C. (2021). Implementing a person-</a:t>
            </a:r>
            <a:r>
              <a:rPr lang="en-US" sz="1200" dirty="0" err="1">
                <a:latin typeface="Times New Roman" panose="02020603050405020304" pitchFamily="18" charset="0"/>
                <a:cs typeface="Times New Roman" panose="02020603050405020304" pitchFamily="18" charset="0"/>
              </a:rPr>
              <a:t>centred</a:t>
            </a:r>
            <a:r>
              <a:rPr lang="en-US" sz="1200" dirty="0">
                <a:latin typeface="Times New Roman" panose="02020603050405020304" pitchFamily="18" charset="0"/>
                <a:cs typeface="Times New Roman" panose="02020603050405020304" pitchFamily="18" charset="0"/>
              </a:rPr>
              <a:t> collaborative health care model – A qualitative study on patient experiences. </a:t>
            </a:r>
            <a:r>
              <a:rPr lang="en-US" sz="1200" i="1" dirty="0">
                <a:latin typeface="Times New Roman" panose="02020603050405020304" pitchFamily="18" charset="0"/>
                <a:cs typeface="Times New Roman" panose="02020603050405020304" pitchFamily="18" charset="0"/>
              </a:rPr>
              <a:t>International Emergency Nursing</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59</a:t>
            </a:r>
            <a:r>
              <a:rPr lang="en-US" sz="1200" dirty="0">
                <a:latin typeface="Times New Roman" panose="02020603050405020304" pitchFamily="18" charset="0"/>
                <a:cs typeface="Times New Roman" panose="02020603050405020304" pitchFamily="18" charset="0"/>
              </a:rPr>
              <a:t>, e101068. </a:t>
            </a:r>
            <a:r>
              <a:rPr lang="en-US" sz="1200" u="sng" dirty="0">
                <a:latin typeface="Times New Roman" panose="02020603050405020304" pitchFamily="18" charset="0"/>
                <a:cs typeface="Times New Roman" panose="02020603050405020304" pitchFamily="18" charset="0"/>
                <a:hlinkClick r:id="rId6"/>
              </a:rPr>
              <a:t>https://doi.org/10.1016/j.ienj.2021.101068</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Kongkar</a:t>
            </a:r>
            <a:r>
              <a:rPr lang="en-US" sz="1200" dirty="0">
                <a:latin typeface="Times New Roman" panose="02020603050405020304" pitchFamily="18" charset="0"/>
                <a:cs typeface="Times New Roman" panose="02020603050405020304" pitchFamily="18" charset="0"/>
              </a:rPr>
              <a:t>, R., </a:t>
            </a:r>
            <a:r>
              <a:rPr lang="en-US" sz="1200" dirty="0" err="1">
                <a:latin typeface="Times New Roman" panose="02020603050405020304" pitchFamily="18" charset="0"/>
                <a:cs typeface="Times New Roman" panose="02020603050405020304" pitchFamily="18" charset="0"/>
              </a:rPr>
              <a:t>Ruksakulpiwat</a:t>
            </a:r>
            <a:r>
              <a:rPr lang="en-US" sz="1200" dirty="0">
                <a:latin typeface="Times New Roman" panose="02020603050405020304" pitchFamily="18" charset="0"/>
                <a:cs typeface="Times New Roman" panose="02020603050405020304" pitchFamily="18" charset="0"/>
              </a:rPr>
              <a:t>, S., </a:t>
            </a:r>
            <a:r>
              <a:rPr lang="en-US" sz="1200" dirty="0" err="1">
                <a:latin typeface="Times New Roman" panose="02020603050405020304" pitchFamily="18" charset="0"/>
                <a:cs typeface="Times New Roman" panose="02020603050405020304" pitchFamily="18" charset="0"/>
              </a:rPr>
              <a:t>Phianhasin</a:t>
            </a:r>
            <a:r>
              <a:rPr lang="en-US" sz="1200" dirty="0">
                <a:latin typeface="Times New Roman" panose="02020603050405020304" pitchFamily="18" charset="0"/>
                <a:cs typeface="Times New Roman" panose="02020603050405020304" pitchFamily="18" charset="0"/>
              </a:rPr>
              <a:t>, L., </a:t>
            </a:r>
            <a:r>
              <a:rPr lang="en-US" sz="1200" dirty="0" err="1">
                <a:latin typeface="Times New Roman" panose="02020603050405020304" pitchFamily="18" charset="0"/>
                <a:cs typeface="Times New Roman" panose="02020603050405020304" pitchFamily="18" charset="0"/>
              </a:rPr>
              <a:t>Benjasirisan</a:t>
            </a:r>
            <a:r>
              <a:rPr lang="en-US" sz="1200" dirty="0">
                <a:latin typeface="Times New Roman" panose="02020603050405020304" pitchFamily="18" charset="0"/>
                <a:cs typeface="Times New Roman" panose="02020603050405020304" pitchFamily="18" charset="0"/>
              </a:rPr>
              <a:t>, C., </a:t>
            </a:r>
            <a:r>
              <a:rPr lang="en-US" sz="1200" dirty="0" err="1">
                <a:latin typeface="Times New Roman" panose="02020603050405020304" pitchFamily="18" charset="0"/>
                <a:cs typeface="Times New Roman" panose="02020603050405020304" pitchFamily="18" charset="0"/>
              </a:rPr>
              <a:t>Niyomyart</a:t>
            </a:r>
            <a:r>
              <a:rPr lang="en-US" sz="1200" dirty="0">
                <a:latin typeface="Times New Roman" panose="02020603050405020304" pitchFamily="18" charset="0"/>
                <a:cs typeface="Times New Roman" panose="02020603050405020304" pitchFamily="18" charset="0"/>
              </a:rPr>
              <a:t>, A., Ahmed, B., </a:t>
            </a:r>
            <a:r>
              <a:rPr lang="en-US" sz="1200" dirty="0" err="1">
                <a:latin typeface="Times New Roman" panose="02020603050405020304" pitchFamily="18" charset="0"/>
                <a:cs typeface="Times New Roman" panose="02020603050405020304" pitchFamily="18" charset="0"/>
              </a:rPr>
              <a:t>Puwarawuttipanit</a:t>
            </a:r>
            <a:r>
              <a:rPr lang="en-US" sz="1200" dirty="0">
                <a:latin typeface="Times New Roman" panose="02020603050405020304" pitchFamily="18" charset="0"/>
                <a:cs typeface="Times New Roman" panose="02020603050405020304" pitchFamily="18" charset="0"/>
              </a:rPr>
              <a:t>, W., </a:t>
            </a:r>
            <a:r>
              <a:rPr lang="en-US" sz="1200" dirty="0" err="1">
                <a:latin typeface="Times New Roman" panose="02020603050405020304" pitchFamily="18" charset="0"/>
                <a:cs typeface="Times New Roman" panose="02020603050405020304" pitchFamily="18" charset="0"/>
              </a:rPr>
              <a:t>Chuenkongkaew</a:t>
            </a:r>
            <a:r>
              <a:rPr lang="en-US" sz="1200" dirty="0">
                <a:latin typeface="Times New Roman" panose="02020603050405020304" pitchFamily="18" charset="0"/>
                <a:cs typeface="Times New Roman" panose="02020603050405020304" pitchFamily="18" charset="0"/>
              </a:rPr>
              <a:t>, W., &amp; Adams, J. (2025). The impact of interdisciplinary team-based care on the care and outcomes of chronically ill patients: A systematic review. </a:t>
            </a:r>
            <a:r>
              <a:rPr lang="en-US" sz="1200" i="1" dirty="0">
                <a:latin typeface="Times New Roman" panose="02020603050405020304" pitchFamily="18" charset="0"/>
                <a:cs typeface="Times New Roman" panose="02020603050405020304" pitchFamily="18" charset="0"/>
              </a:rPr>
              <a:t>Journal of Multidisciplinary Healthcare</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18</a:t>
            </a:r>
            <a:r>
              <a:rPr lang="en-US" sz="1200" dirty="0">
                <a:latin typeface="Times New Roman" panose="02020603050405020304" pitchFamily="18" charset="0"/>
                <a:cs typeface="Times New Roman" panose="02020603050405020304" pitchFamily="18" charset="0"/>
              </a:rPr>
              <a:t>(18), 445–457. </a:t>
            </a:r>
            <a:r>
              <a:rPr lang="en-US" sz="1200" u="sng" dirty="0">
                <a:latin typeface="Times New Roman" panose="02020603050405020304" pitchFamily="18" charset="0"/>
                <a:cs typeface="Times New Roman" panose="02020603050405020304" pitchFamily="18" charset="0"/>
                <a:hlinkClick r:id="rId7"/>
              </a:rPr>
              <a:t>https://doi.org/10.2147/jmdh.s497846</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Mareya</a:t>
            </a:r>
            <a:r>
              <a:rPr lang="en-US" sz="1200" dirty="0">
                <a:latin typeface="Times New Roman" panose="02020603050405020304" pitchFamily="18" charset="0"/>
                <a:cs typeface="Times New Roman" panose="02020603050405020304" pitchFamily="18" charset="0"/>
              </a:rPr>
              <a:t>, S., Zhao, L., Watts, M. C., &amp; </a:t>
            </a:r>
            <a:r>
              <a:rPr lang="en-US" sz="1200" dirty="0" err="1">
                <a:latin typeface="Times New Roman" panose="02020603050405020304" pitchFamily="18" charset="0"/>
                <a:cs typeface="Times New Roman" panose="02020603050405020304" pitchFamily="18" charset="0"/>
              </a:rPr>
              <a:t>Olasoji</a:t>
            </a:r>
            <a:r>
              <a:rPr lang="en-US" sz="1200" dirty="0">
                <a:latin typeface="Times New Roman" panose="02020603050405020304" pitchFamily="18" charset="0"/>
                <a:cs typeface="Times New Roman" panose="02020603050405020304" pitchFamily="18" charset="0"/>
              </a:rPr>
              <a:t>, M. (2025). Working together to deliver person-</a:t>
            </a:r>
            <a:r>
              <a:rPr lang="en-US" sz="1200" dirty="0" err="1">
                <a:latin typeface="Times New Roman" panose="02020603050405020304" pitchFamily="18" charset="0"/>
                <a:cs typeface="Times New Roman" panose="02020603050405020304" pitchFamily="18" charset="0"/>
              </a:rPr>
              <a:t>centred</a:t>
            </a:r>
            <a:r>
              <a:rPr lang="en-US" sz="1200" dirty="0">
                <a:latin typeface="Times New Roman" panose="02020603050405020304" pitchFamily="18" charset="0"/>
                <a:cs typeface="Times New Roman" panose="02020603050405020304" pitchFamily="18" charset="0"/>
              </a:rPr>
              <a:t> care within the stepped care model: An Australian multidisciplinary perspective. </a:t>
            </a:r>
            <a:r>
              <a:rPr lang="en-US" sz="1200" i="1" dirty="0">
                <a:latin typeface="Times New Roman" panose="02020603050405020304" pitchFamily="18" charset="0"/>
                <a:cs typeface="Times New Roman" panose="02020603050405020304" pitchFamily="18" charset="0"/>
              </a:rPr>
              <a:t>International Journal of Mental Health Nursing</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34</a:t>
            </a:r>
            <a:r>
              <a:rPr lang="en-US" sz="1200" dirty="0">
                <a:latin typeface="Times New Roman" panose="02020603050405020304" pitchFamily="18" charset="0"/>
                <a:cs typeface="Times New Roman" panose="02020603050405020304" pitchFamily="18" charset="0"/>
              </a:rPr>
              <a:t>(4), e70111. </a:t>
            </a:r>
            <a:r>
              <a:rPr lang="en-US" sz="1200" u="sng" dirty="0">
                <a:latin typeface="Times New Roman" panose="02020603050405020304" pitchFamily="18" charset="0"/>
                <a:cs typeface="Times New Roman" panose="02020603050405020304" pitchFamily="18" charset="0"/>
                <a:hlinkClick r:id="rId8"/>
              </a:rPr>
              <a:t>https://doi.org/10.1111/inm.70111</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Marzban</a:t>
            </a:r>
            <a:r>
              <a:rPr lang="en-US" sz="1200" dirty="0">
                <a:latin typeface="Times New Roman" panose="02020603050405020304" pitchFamily="18" charset="0"/>
                <a:cs typeface="Times New Roman" panose="02020603050405020304" pitchFamily="18" charset="0"/>
              </a:rPr>
              <a:t>, S., </a:t>
            </a:r>
            <a:r>
              <a:rPr lang="en-US" sz="1200" dirty="0" err="1">
                <a:latin typeface="Times New Roman" panose="02020603050405020304" pitchFamily="18" charset="0"/>
                <a:cs typeface="Times New Roman" panose="02020603050405020304" pitchFamily="18" charset="0"/>
              </a:rPr>
              <a:t>Najafi</a:t>
            </a:r>
            <a:r>
              <a:rPr lang="en-US" sz="1200" dirty="0">
                <a:latin typeface="Times New Roman" panose="02020603050405020304" pitchFamily="18" charset="0"/>
                <a:cs typeface="Times New Roman" panose="02020603050405020304" pitchFamily="18" charset="0"/>
              </a:rPr>
              <a:t>, M., </a:t>
            </a:r>
            <a:r>
              <a:rPr lang="en-US" sz="1200" dirty="0" err="1">
                <a:latin typeface="Times New Roman" panose="02020603050405020304" pitchFamily="18" charset="0"/>
                <a:cs typeface="Times New Roman" panose="02020603050405020304" pitchFamily="18" charset="0"/>
              </a:rPr>
              <a:t>Agolli</a:t>
            </a:r>
            <a:r>
              <a:rPr lang="en-US" sz="1200" dirty="0">
                <a:latin typeface="Times New Roman" panose="02020603050405020304" pitchFamily="18" charset="0"/>
                <a:cs typeface="Times New Roman" panose="02020603050405020304" pitchFamily="18" charset="0"/>
              </a:rPr>
              <a:t>, A., &amp; Ashrafi, E. (2022). Impact of patient engagement on healthcare quality: A scoping review. </a:t>
            </a:r>
            <a:r>
              <a:rPr lang="en-US" sz="1200" i="1" dirty="0">
                <a:latin typeface="Times New Roman" panose="02020603050405020304" pitchFamily="18" charset="0"/>
                <a:cs typeface="Times New Roman" panose="02020603050405020304" pitchFamily="18" charset="0"/>
              </a:rPr>
              <a:t>Journal of Patient Experience</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9</a:t>
            </a:r>
            <a:r>
              <a:rPr lang="en-US" sz="1200" dirty="0">
                <a:latin typeface="Times New Roman" panose="02020603050405020304" pitchFamily="18" charset="0"/>
                <a:cs typeface="Times New Roman" panose="02020603050405020304" pitchFamily="18" charset="0"/>
              </a:rPr>
              <a:t>(1), 1–12. </a:t>
            </a:r>
            <a:r>
              <a:rPr lang="en-US" sz="1200" u="sng" dirty="0">
                <a:latin typeface="Times New Roman" panose="02020603050405020304" pitchFamily="18" charset="0"/>
                <a:cs typeface="Times New Roman" panose="02020603050405020304" pitchFamily="18" charset="0"/>
                <a:hlinkClick r:id="rId9"/>
              </a:rPr>
              <a:t>https://doi.org/10.1177/23743735221125439</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Nass, S. J., </a:t>
            </a:r>
            <a:r>
              <a:rPr lang="en-US" sz="1200" dirty="0" err="1">
                <a:latin typeface="Times New Roman" panose="02020603050405020304" pitchFamily="18" charset="0"/>
                <a:cs typeface="Times New Roman" panose="02020603050405020304" pitchFamily="18" charset="0"/>
              </a:rPr>
              <a:t>Amankwah</a:t>
            </a:r>
            <a:r>
              <a:rPr lang="en-US" sz="1200" dirty="0">
                <a:latin typeface="Times New Roman" panose="02020603050405020304" pitchFamily="18" charset="0"/>
                <a:cs typeface="Times New Roman" panose="02020603050405020304" pitchFamily="18" charset="0"/>
              </a:rPr>
              <a:t>, F. K., </a:t>
            </a:r>
            <a:r>
              <a:rPr lang="en-US" sz="1200" dirty="0" err="1">
                <a:latin typeface="Times New Roman" panose="02020603050405020304" pitchFamily="18" charset="0"/>
                <a:cs typeface="Times New Roman" panose="02020603050405020304" pitchFamily="18" charset="0"/>
              </a:rPr>
              <a:t>DeVoe</a:t>
            </a:r>
            <a:r>
              <a:rPr lang="en-US" sz="1200" dirty="0">
                <a:latin typeface="Times New Roman" panose="02020603050405020304" pitchFamily="18" charset="0"/>
                <a:cs typeface="Times New Roman" panose="02020603050405020304" pitchFamily="18" charset="0"/>
              </a:rPr>
              <a:t>, J. E., &amp; Benjamin, G. C. (2024, August 23). </a:t>
            </a:r>
            <a:r>
              <a:rPr lang="en-US" sz="1200" i="1" dirty="0">
                <a:latin typeface="Times New Roman" panose="02020603050405020304" pitchFamily="18" charset="0"/>
                <a:cs typeface="Times New Roman" panose="02020603050405020304" pitchFamily="18" charset="0"/>
              </a:rPr>
              <a:t>Health care service delivery</a:t>
            </a:r>
            <a:r>
              <a:rPr lang="en-US" sz="1200" dirty="0">
                <a:latin typeface="Times New Roman" panose="02020603050405020304" pitchFamily="18" charset="0"/>
                <a:cs typeface="Times New Roman" panose="02020603050405020304" pitchFamily="18" charset="0"/>
              </a:rPr>
              <a:t>. Nih.gov; National Academies Press (US). </a:t>
            </a:r>
            <a:r>
              <a:rPr lang="en-US" sz="1200" u="sng" dirty="0">
                <a:latin typeface="Times New Roman" panose="02020603050405020304" pitchFamily="18" charset="0"/>
                <a:cs typeface="Times New Roman" panose="02020603050405020304" pitchFamily="18" charset="0"/>
                <a:hlinkClick r:id="rId10"/>
              </a:rPr>
              <a:t>https://www.ncbi.nlm.nih.gov/books/NBK607582/</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Saragih</a:t>
            </a:r>
            <a:r>
              <a:rPr lang="en-US" sz="1200" dirty="0">
                <a:latin typeface="Times New Roman" panose="02020603050405020304" pitchFamily="18" charset="0"/>
                <a:cs typeface="Times New Roman" panose="02020603050405020304" pitchFamily="18" charset="0"/>
              </a:rPr>
              <a:t>, I. D., </a:t>
            </a:r>
            <a:r>
              <a:rPr lang="en-US" sz="1200" dirty="0" err="1">
                <a:latin typeface="Times New Roman" panose="02020603050405020304" pitchFamily="18" charset="0"/>
                <a:cs typeface="Times New Roman" panose="02020603050405020304" pitchFamily="18" charset="0"/>
              </a:rPr>
              <a:t>Suarilah</a:t>
            </a:r>
            <a:r>
              <a:rPr lang="en-US" sz="1200" dirty="0">
                <a:latin typeface="Times New Roman" panose="02020603050405020304" pitchFamily="18" charset="0"/>
                <a:cs typeface="Times New Roman" panose="02020603050405020304" pitchFamily="18" charset="0"/>
              </a:rPr>
              <a:t>, I., </a:t>
            </a:r>
            <a:r>
              <a:rPr lang="en-US" sz="1200" dirty="0" err="1">
                <a:latin typeface="Times New Roman" panose="02020603050405020304" pitchFamily="18" charset="0"/>
                <a:cs typeface="Times New Roman" panose="02020603050405020304" pitchFamily="18" charset="0"/>
              </a:rPr>
              <a:t>Saragih</a:t>
            </a:r>
            <a:r>
              <a:rPr lang="en-US" sz="1200" dirty="0">
                <a:latin typeface="Times New Roman" panose="02020603050405020304" pitchFamily="18" charset="0"/>
                <a:cs typeface="Times New Roman" panose="02020603050405020304" pitchFamily="18" charset="0"/>
              </a:rPr>
              <a:t>, I. S., Pu, L., Porta, C. M., </a:t>
            </a:r>
            <a:r>
              <a:rPr lang="en-US" sz="1200" dirty="0" err="1">
                <a:latin typeface="Times New Roman" panose="02020603050405020304" pitchFamily="18" charset="0"/>
                <a:cs typeface="Times New Roman" panose="02020603050405020304" pitchFamily="18" charset="0"/>
              </a:rPr>
              <a:t>Saragih</a:t>
            </a:r>
            <a:r>
              <a:rPr lang="en-US" sz="1200" dirty="0">
                <a:latin typeface="Times New Roman" panose="02020603050405020304" pitchFamily="18" charset="0"/>
                <a:cs typeface="Times New Roman" panose="02020603050405020304" pitchFamily="18" charset="0"/>
              </a:rPr>
              <a:t>, H., Lin, Y., &amp; Lin, C. (2024). A meta‐analysis of person‐centered care interventions for improving health outcomes in persons living with dementia. </a:t>
            </a:r>
            <a:r>
              <a:rPr lang="en-US" sz="1200" i="1" dirty="0">
                <a:latin typeface="Times New Roman" panose="02020603050405020304" pitchFamily="18" charset="0"/>
                <a:cs typeface="Times New Roman" panose="02020603050405020304" pitchFamily="18" charset="0"/>
              </a:rPr>
              <a:t>Worldviews on Evidence-Based Nursing</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22</a:t>
            </a:r>
            <a:r>
              <a:rPr lang="en-US" sz="1200" dirty="0">
                <a:latin typeface="Times New Roman" panose="02020603050405020304" pitchFamily="18" charset="0"/>
                <a:cs typeface="Times New Roman" panose="02020603050405020304" pitchFamily="18" charset="0"/>
              </a:rPr>
              <a:t>(1), e12746. </a:t>
            </a:r>
            <a:r>
              <a:rPr lang="en-US" sz="1200" u="sng" dirty="0">
                <a:latin typeface="Times New Roman" panose="02020603050405020304" pitchFamily="18" charset="0"/>
                <a:cs typeface="Times New Roman" panose="02020603050405020304" pitchFamily="18" charset="0"/>
                <a:hlinkClick r:id="rId11"/>
              </a:rPr>
              <a:t>https://doi.org/10.1111/wvn.12746</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Sherwood, G. (2024). Reflective practice and knowledge development: Transforming research for a practice-based discipline. </a:t>
            </a:r>
            <a:r>
              <a:rPr lang="en-US" sz="1200" i="1" dirty="0">
                <a:latin typeface="Times New Roman" panose="02020603050405020304" pitchFamily="18" charset="0"/>
                <a:cs typeface="Times New Roman" panose="02020603050405020304" pitchFamily="18" charset="0"/>
              </a:rPr>
              <a:t>International Journal of Nursing Sciences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11</a:t>
            </a:r>
            <a:r>
              <a:rPr lang="en-US" sz="1200" dirty="0">
                <a:latin typeface="Times New Roman" panose="02020603050405020304" pitchFamily="18" charset="0"/>
                <a:cs typeface="Times New Roman" panose="02020603050405020304" pitchFamily="18" charset="0"/>
              </a:rPr>
              <a:t>(4), 399–404. </a:t>
            </a:r>
            <a:r>
              <a:rPr lang="en-US" sz="1200" u="sng" dirty="0">
                <a:latin typeface="Times New Roman" panose="02020603050405020304" pitchFamily="18" charset="0"/>
                <a:cs typeface="Times New Roman" panose="02020603050405020304" pitchFamily="18" charset="0"/>
                <a:hlinkClick r:id="rId12"/>
              </a:rPr>
              <a:t>https://doi.org/10.1016/j.ijnss.2024.08.002</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Wilson, G., &amp; Hutchison, J. S. (2024). In pursuit of a person-centered approach to care delivery: A qualitative descriptive study of the patient experience of a long-term conditions clinic in general practice. </a:t>
            </a:r>
            <a:r>
              <a:rPr lang="en-US" sz="1200" i="1" dirty="0">
                <a:latin typeface="Times New Roman" panose="02020603050405020304" pitchFamily="18" charset="0"/>
                <a:cs typeface="Times New Roman" panose="02020603050405020304" pitchFamily="18" charset="0"/>
              </a:rPr>
              <a:t>Qualitative Health Research</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35</a:t>
            </a:r>
            <a:r>
              <a:rPr lang="en-US" sz="1200" dirty="0">
                <a:latin typeface="Times New Roman" panose="02020603050405020304" pitchFamily="18" charset="0"/>
                <a:cs typeface="Times New Roman" panose="02020603050405020304" pitchFamily="18" charset="0"/>
              </a:rPr>
              <a:t>(6). </a:t>
            </a:r>
            <a:r>
              <a:rPr lang="en-US" sz="1200" u="sng" dirty="0">
                <a:latin typeface="Times New Roman" panose="02020603050405020304" pitchFamily="18" charset="0"/>
                <a:cs typeface="Times New Roman" panose="02020603050405020304" pitchFamily="18" charset="0"/>
                <a:hlinkClick r:id="rId13"/>
              </a:rPr>
              <a:t>https://doi.org/10.1177/10497323241272003</a:t>
            </a:r>
            <a:r>
              <a:rPr lang="en-US" sz="1200" dirty="0">
                <a:latin typeface="Times New Roman" panose="02020603050405020304" pitchFamily="18" charset="0"/>
                <a:cs typeface="Times New Roman" panose="02020603050405020304" pitchFamily="18" charset="0"/>
              </a:rPr>
              <a:t> </a:t>
            </a:r>
            <a:endParaRPr lang="en-US" sz="105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7933C10-92A5-1D03-22F2-E7001AC30F9B}"/>
              </a:ext>
            </a:extLst>
          </p:cNvPr>
          <p:cNvSpPr txBox="1"/>
          <p:nvPr/>
        </p:nvSpPr>
        <p:spPr>
          <a:xfrm>
            <a:off x="2711370" y="295729"/>
            <a:ext cx="6094070" cy="1031501"/>
          </a:xfrm>
          <a:prstGeom prst="rect">
            <a:avLst/>
          </a:prstGeom>
          <a:noFill/>
        </p:spPr>
        <p:txBody>
          <a:bodyPr wrap="square">
            <a:spAutoFit/>
          </a:bodyPr>
          <a:lstStyle/>
          <a:p>
            <a:pPr marL="0" marR="0" algn="ctr">
              <a:lnSpc>
                <a:spcPct val="200000"/>
              </a:lnSpc>
            </a:pPr>
            <a:r>
              <a:rPr lang="en-US" sz="3600" b="1" kern="0" dirty="0">
                <a:effectLst/>
                <a:latin typeface="Times New Roman" panose="02020603050405020304" pitchFamily="18" charset="0"/>
                <a:ea typeface="Times New Roman" panose="02020603050405020304" pitchFamily="18" charset="0"/>
                <a:cs typeface="Times New Roman" panose="02020603050405020304" pitchFamily="18" charset="0"/>
              </a:rPr>
              <a:t>References</a:t>
            </a:r>
          </a:p>
        </p:txBody>
      </p:sp>
    </p:spTree>
    <p:extLst>
      <p:ext uri="{BB962C8B-B14F-4D97-AF65-F5344CB8AC3E}">
        <p14:creationId xmlns:p14="http://schemas.microsoft.com/office/powerpoint/2010/main" val="1176961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1D71E18-C469-4A19-8512-1D3EFD72380E}" type="slidenum">
              <a:rPr lang="en-US" smtClean="0"/>
              <a:t>10</a:t>
            </a:fld>
            <a:endParaRPr lang="en-US"/>
          </a:p>
        </p:txBody>
      </p:sp>
      <p:sp>
        <p:nvSpPr>
          <p:cNvPr id="3" name="TextBox 2"/>
          <p:cNvSpPr txBox="1"/>
          <p:nvPr/>
        </p:nvSpPr>
        <p:spPr>
          <a:xfrm>
            <a:off x="2340430" y="2449286"/>
            <a:ext cx="7489372" cy="1862048"/>
          </a:xfrm>
          <a:prstGeom prst="rect">
            <a:avLst/>
          </a:prstGeom>
          <a:noFill/>
        </p:spPr>
        <p:txBody>
          <a:bodyPr wrap="square" rtlCol="0">
            <a:spAutoFit/>
          </a:bodyPr>
          <a:lstStyle/>
          <a:p>
            <a:r>
              <a:rPr lang="en-US" sz="11500" dirty="0">
                <a:latin typeface="Bauhaus 93" panose="04030905020B02020C02" pitchFamily="82" charset="0"/>
              </a:rPr>
              <a:t>Thank You</a:t>
            </a:r>
          </a:p>
        </p:txBody>
      </p:sp>
    </p:spTree>
    <p:extLst>
      <p:ext uri="{BB962C8B-B14F-4D97-AF65-F5344CB8AC3E}">
        <p14:creationId xmlns:p14="http://schemas.microsoft.com/office/powerpoint/2010/main" val="7949598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293</TotalTime>
  <Words>2577</Words>
  <Application>Microsoft Office PowerPoint</Application>
  <PresentationFormat>Widescreen</PresentationFormat>
  <Paragraphs>86</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Bauhaus 93</vt:lpstr>
      <vt:lpstr>Bookman Old Style</vt:lpstr>
      <vt:lpstr>Calibri</vt:lpstr>
      <vt:lpstr>Rockwell</vt:lpstr>
      <vt:lpstr>Times New Roman</vt:lpstr>
      <vt:lpstr>Damask</vt:lpstr>
      <vt:lpstr>Supporting Person-centered Collaborative Care With Nursing Theory </vt:lpstr>
      <vt:lpstr>Nursing Theory Supports PPC</vt:lpstr>
      <vt:lpstr>Theory Upholding Ethical Principles</vt:lpstr>
      <vt:lpstr>Theory Connection</vt:lpstr>
      <vt:lpstr>Person-centered Care Initiative </vt:lpstr>
      <vt:lpstr>Initiative Connection With  Nursing Theoretical Premise</vt:lpstr>
      <vt:lpstr>Anticipated Patient Outcomes</vt:lpstr>
      <vt:lpstr>Conclusion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Person-Centered Care (PPC) for Chronic Pain Management</dc:title>
  <dc:creator>Administrator</dc:creator>
  <cp:lastModifiedBy>SAHER</cp:lastModifiedBy>
  <cp:revision>165</cp:revision>
  <dcterms:created xsi:type="dcterms:W3CDTF">2025-03-07T13:42:21Z</dcterms:created>
  <dcterms:modified xsi:type="dcterms:W3CDTF">2026-06-02T18:41:36Z</dcterms:modified>
</cp:coreProperties>
</file>